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8"/>
  </p:notesMasterIdLst>
  <p:sldIdLst>
    <p:sldId id="256" r:id="rId2"/>
    <p:sldId id="290" r:id="rId3"/>
    <p:sldId id="293" r:id="rId4"/>
    <p:sldId id="292" r:id="rId5"/>
    <p:sldId id="291" r:id="rId6"/>
    <p:sldId id="298" r:id="rId7"/>
    <p:sldId id="295" r:id="rId8"/>
    <p:sldId id="294" r:id="rId9"/>
    <p:sldId id="299" r:id="rId10"/>
    <p:sldId id="297" r:id="rId11"/>
    <p:sldId id="300" r:id="rId12"/>
    <p:sldId id="301" r:id="rId13"/>
    <p:sldId id="302" r:id="rId14"/>
    <p:sldId id="303" r:id="rId15"/>
    <p:sldId id="304" r:id="rId16"/>
    <p:sldId id="305" r:id="rId17"/>
    <p:sldId id="306" r:id="rId18"/>
    <p:sldId id="258" r:id="rId19"/>
    <p:sldId id="321" r:id="rId20"/>
    <p:sldId id="308" r:id="rId21"/>
    <p:sldId id="322" r:id="rId22"/>
    <p:sldId id="323" r:id="rId23"/>
    <p:sldId id="309" r:id="rId24"/>
    <p:sldId id="324" r:id="rId25"/>
    <p:sldId id="325" r:id="rId26"/>
    <p:sldId id="310" r:id="rId27"/>
    <p:sldId id="311" r:id="rId28"/>
    <p:sldId id="257" r:id="rId29"/>
    <p:sldId id="266" r:id="rId30"/>
    <p:sldId id="315" r:id="rId31"/>
    <p:sldId id="313" r:id="rId32"/>
    <p:sldId id="316" r:id="rId33"/>
    <p:sldId id="317" r:id="rId34"/>
    <p:sldId id="318" r:id="rId35"/>
    <p:sldId id="319" r:id="rId36"/>
    <p:sldId id="320" r:id="rId37"/>
  </p:sldIdLst>
  <p:sldSz cx="9144000" cy="5143500" type="screen16x9"/>
  <p:notesSz cx="6858000" cy="9144000"/>
  <p:embeddedFontLst>
    <p:embeddedFont>
      <p:font typeface="Fira Sans Extra Condensed" panose="020B0604020202020204" charset="0"/>
      <p:regular r:id="rId39"/>
      <p:bold r:id="rId40"/>
      <p:italic r:id="rId41"/>
      <p:boldItalic r:id="rId42"/>
    </p:embeddedFont>
    <p:embeddedFont>
      <p:font typeface="Fira Sans Condensed SemiBold" panose="020B0604020202020204" charset="0"/>
      <p:regular r:id="rId43"/>
      <p:bold r:id="rId44"/>
      <p:italic r:id="rId45"/>
      <p:boldItalic r:id="rId46"/>
    </p:embeddedFont>
    <p:embeddedFont>
      <p:font typeface="Wingdings 3" panose="05040102010807070707" pitchFamily="18" charset="2"/>
      <p:regular r:id="rId47"/>
    </p:embeddedFont>
    <p:embeddedFont>
      <p:font typeface="Fira Sans Condensed" panose="020B0604020202020204" charset="0"/>
      <p:regular r:id="rId48"/>
      <p:bold r:id="rId49"/>
      <p:italic r:id="rId50"/>
      <p:boldItalic r:id="rId51"/>
    </p:embeddedFont>
    <p:embeddedFont>
      <p:font typeface="Roboto" panose="020B0604020202020204" charset="0"/>
      <p:regular r:id="rId52"/>
      <p:bold r:id="rId53"/>
      <p:italic r:id="rId54"/>
      <p:boldItalic r:id="rId55"/>
    </p:embeddedFont>
    <p:embeddedFont>
      <p:font typeface="Roboto Medium" panose="020B0604020202020204" charset="0"/>
      <p:regular r:id="rId56"/>
      <p:bold r:id="rId57"/>
      <p:italic r:id="rId58"/>
      <p:boldItalic r:id="rId59"/>
    </p:embeddedFont>
    <p:embeddedFont>
      <p:font typeface="Century Gothic" panose="020B0502020202020204" pitchFamily="34" charset="0"/>
      <p:regular r:id="rId60"/>
      <p:bold r:id="rId61"/>
      <p:italic r:id="rId62"/>
      <p:boldItalic r:id="rId63"/>
    </p:embeddedFont>
    <p:embeddedFont>
      <p:font typeface="Fira Sans Extra Condensed Medium" panose="020B060402020202020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03" autoAdjust="0"/>
    <p:restoredTop sz="85926" autoAdjust="0"/>
  </p:normalViewPr>
  <p:slideViewPr>
    <p:cSldViewPr snapToGrid="0">
      <p:cViewPr varScale="1">
        <p:scale>
          <a:sx n="82" d="100"/>
          <a:sy n="82" d="100"/>
        </p:scale>
        <p:origin x="11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4.fntdata"/><Relationship Id="rId47" Type="http://schemas.openxmlformats.org/officeDocument/2006/relationships/font" Target="fonts/font9.fntdata"/><Relationship Id="rId63" Type="http://schemas.openxmlformats.org/officeDocument/2006/relationships/font" Target="fonts/font25.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font" Target="fonts/font28.fntdata"/><Relationship Id="rId5" Type="http://schemas.openxmlformats.org/officeDocument/2006/relationships/slide" Target="slides/slide4.xml"/><Relationship Id="rId61" Type="http://schemas.openxmlformats.org/officeDocument/2006/relationships/font" Target="fonts/font2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font" Target="fonts/font29.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font" Target="fonts/font12.fntdata"/><Relationship Id="rId55"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a00a88a2fe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a00a88a2fe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a37943ea5b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a37943ea5b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b5e9a62805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b5e9a62805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b5e9a6280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b5e9a6280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US" smtClean="0"/>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fld id="{5923F103-BC34-4FE4-A40E-EDDEECFDA5D0}" type="datetimeFigureOut">
              <a:rPr lang="en-US" dirty="0"/>
              <a:pPr/>
              <a:t>11/24/2023</a:t>
            </a:fld>
            <a:endParaRPr lang="en-US" dirty="0"/>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2219112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11/24/2023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6831023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3000"/>
            </a:lvl1pPr>
          </a:lstStyle>
          <a:p>
            <a:r>
              <a:rPr lang="en-US" smtClean="0"/>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11/24/2023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5363279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13" name="TextBox 12"/>
          <p:cNvSpPr txBox="1"/>
          <p:nvPr/>
        </p:nvSpPr>
        <p:spPr bwMode="gray">
          <a:xfrm>
            <a:off x="7413344" y="1960341"/>
            <a:ext cx="489572"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736600"/>
            <a:ext cx="6340430" cy="2022474"/>
          </a:xfrm>
        </p:spPr>
        <p:txBody>
          <a:bodyPr/>
          <a:lstStyle>
            <a:lvl1pPr>
              <a:defRPr sz="3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11/24/2023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7638824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11/24/2023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48792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smtClean="0"/>
              <a:t>Click to edit Master title style</a:t>
            </a:r>
            <a:endParaRPr lang="en-US" dirty="0"/>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14" name="Text Placeholder 4"/>
          <p:cNvSpPr>
            <a:spLocks noGrp="1"/>
          </p:cNvSpPr>
          <p:nvPr>
            <p:ph type="body" sz="quarter" idx="13"/>
          </p:nvPr>
        </p:nvSpPr>
        <p:spPr>
          <a:xfrm>
            <a:off x="5916101" y="1952626"/>
            <a:ext cx="2359298"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11/24/2023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0304920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smtClean="0"/>
              <a:t>Click to edit Master title style</a:t>
            </a:r>
            <a:endParaRPr lang="en-US" dirty="0"/>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11/24/2023</a:t>
            </a:fld>
            <a:endParaRPr lang="en-US" dirty="0"/>
          </a:p>
        </p:txBody>
      </p:sp>
      <p:sp>
        <p:nvSpPr>
          <p:cNvPr id="8" name="Footer Placeholder 7"/>
          <p:cNvSpPr>
            <a:spLocks noGrp="1"/>
          </p:cNvSpPr>
          <p:nvPr>
            <p:ph type="ftr" sz="quarter" idx="11"/>
          </p:nvPr>
        </p:nvSpPr>
        <p:spPr>
          <a:xfrm>
            <a:off x="420833" y="4793879"/>
            <a:ext cx="2733212" cy="2286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8683767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021580" y="4793879"/>
            <a:ext cx="742949" cy="228599"/>
          </a:xfrm>
        </p:spPr>
        <p:txBody>
          <a:bodyPr/>
          <a:lstStyle/>
          <a:p>
            <a:fld id="{53086D93-FCAC-47E0-A2EE-787E62CA814C}" type="datetimeFigureOut">
              <a:rPr lang="en-US" dirty="0"/>
              <a:t>11/24/2023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1776497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989829" y="4793879"/>
            <a:ext cx="744101" cy="228599"/>
          </a:xfrm>
        </p:spPr>
        <p:txBody>
          <a:bodyPr/>
          <a:lstStyle/>
          <a:p>
            <a:fld id="{CDA879A6-0FD0-4734-A311-86BFCA472E6E}" type="datetimeFigureOut">
              <a:rPr lang="en-US" dirty="0"/>
              <a:t>11/24/2023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8121730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05367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866216" y="1952625"/>
            <a:ext cx="6619244" cy="25622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11/24/2023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218995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11/24/2023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4220900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11/24/2023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0164864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11/24/2023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9728645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11/24/2023</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420131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11/24/2023</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83153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US" smtClean="0"/>
              <a:t>Click to edit Master title style</a:t>
            </a:r>
            <a:endParaRPr lang="en-US" dirty="0"/>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11/24/2023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8140566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27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11/24/2023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35449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750" b="1" i="0">
                <a:solidFill>
                  <a:schemeClr val="accent1"/>
                </a:solidFill>
              </a:defRPr>
            </a:lvl1pPr>
          </a:lstStyle>
          <a:p>
            <a:fld id="{2BE451C3-0FF4-47C4-B829-773ADF60F88C}" type="datetimeFigureOut">
              <a:rPr lang="en-US" dirty="0"/>
              <a:t>11/24/2023</a:t>
            </a:fld>
            <a:endParaRPr lang="en-US" dirty="0"/>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750" b="1" i="0">
                <a:solidFill>
                  <a:schemeClr val="accent1"/>
                </a:solidFill>
              </a:defRPr>
            </a:lvl1pPr>
          </a:lstStyle>
          <a:p>
            <a:r>
              <a:rPr lang="en-US" dirty="0"/>
              <a:t>
              </a:t>
            </a:r>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bg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4994047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Lst>
  <p:hf sldNum="0"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leonland.de/elements_by_price/en/list" TargetMode="External"/><Relationship Id="rId1" Type="http://schemas.openxmlformats.org/officeDocument/2006/relationships/slideLayout" Target="../slideLayouts/slideLayout6.xml"/><Relationship Id="rId4" Type="http://schemas.openxmlformats.org/officeDocument/2006/relationships/hyperlink" Target="https://www.kaggle.com/datasets/psycon/periodic"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7" name="Google Shape;57;p15"/>
          <p:cNvSpPr txBox="1">
            <a:spLocks noGrp="1"/>
          </p:cNvSpPr>
          <p:nvPr>
            <p:ph type="ctrTitle"/>
          </p:nvPr>
        </p:nvSpPr>
        <p:spPr>
          <a:xfrm>
            <a:off x="5032550" y="1244463"/>
            <a:ext cx="3654300" cy="217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000" b="0" dirty="0" smtClean="0">
                <a:latin typeface="Fira Sans Condensed SemiBold"/>
                <a:ea typeface="Fira Sans Condensed SemiBold"/>
                <a:cs typeface="Fira Sans Condensed SemiBold"/>
                <a:sym typeface="Fira Sans Condensed SemiBold"/>
              </a:rPr>
              <a:t>Periodic  Table Analysis</a:t>
            </a:r>
            <a:endParaRPr sz="5000" b="0" dirty="0">
              <a:latin typeface="Fira Sans Condensed SemiBold"/>
              <a:ea typeface="Fira Sans Condensed SemiBold"/>
              <a:cs typeface="Fira Sans Condensed SemiBold"/>
              <a:sym typeface="Fira Sans Condensed SemiBold"/>
            </a:endParaRPr>
          </a:p>
        </p:txBody>
      </p:sp>
      <p:sp>
        <p:nvSpPr>
          <p:cNvPr id="56" name="Google Shape;56;p15"/>
          <p:cNvSpPr txBox="1">
            <a:spLocks noGrp="1"/>
          </p:cNvSpPr>
          <p:nvPr>
            <p:ph type="subTitle" idx="1"/>
          </p:nvPr>
        </p:nvSpPr>
        <p:spPr>
          <a:xfrm>
            <a:off x="5032425" y="3493438"/>
            <a:ext cx="3654300" cy="405600"/>
          </a:xfrm>
          <a:prstGeom prst="rect">
            <a:avLst/>
          </a:prstGeom>
        </p:spPr>
        <p:txBody>
          <a:bodyPr spcFirstLastPara="1" wrap="square" lIns="91425" tIns="91425" rIns="91425" bIns="91425" anchor="t" anchorCtr="0">
            <a:noAutofit/>
          </a:bodyPr>
          <a:lstStyle/>
          <a:p>
            <a:pPr marL="0" lvl="0" indent="0" algn="r">
              <a:spcAft>
                <a:spcPts val="1600"/>
              </a:spcAft>
            </a:pPr>
            <a:r>
              <a:rPr lang="en" sz="1600" dirty="0">
                <a:latin typeface="Fira Sans Condensed SemiBold"/>
                <a:ea typeface="Fira Sans Condensed SemiBold"/>
                <a:cs typeface="Fira Sans Condensed SemiBold"/>
                <a:sym typeface="Fira Sans Condensed SemiBold"/>
              </a:rPr>
              <a:t>Design Elements Infographics</a:t>
            </a:r>
            <a:endParaRPr sz="1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02" y="291300"/>
            <a:ext cx="4201111" cy="458216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401" y="366836"/>
            <a:ext cx="4760861" cy="530223"/>
          </a:xfrm>
        </p:spPr>
        <p:txBody>
          <a:bodyPr/>
          <a:lstStyle/>
          <a:p>
            <a:r>
              <a:rPr lang="en-US" dirty="0" smtClean="0"/>
              <a:t>Exploratory Data Analysis</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4588" y="1221757"/>
            <a:ext cx="4325938" cy="3773179"/>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60526" y="1750982"/>
            <a:ext cx="4335462" cy="2714728"/>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865" y="892697"/>
            <a:ext cx="5140089" cy="333422"/>
          </a:xfrm>
          <a:prstGeom prst="rect">
            <a:avLst/>
          </a:prstGeom>
        </p:spPr>
      </p:pic>
    </p:spTree>
    <p:extLst>
      <p:ext uri="{BB962C8B-B14F-4D97-AF65-F5344CB8AC3E}">
        <p14:creationId xmlns:p14="http://schemas.microsoft.com/office/powerpoint/2010/main" val="7164051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Problem Statement</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2369" y="1981202"/>
            <a:ext cx="8471984" cy="2127008"/>
          </a:xfrm>
        </p:spPr>
      </p:pic>
    </p:spTree>
    <p:extLst>
      <p:ext uri="{BB962C8B-B14F-4D97-AF65-F5344CB8AC3E}">
        <p14:creationId xmlns:p14="http://schemas.microsoft.com/office/powerpoint/2010/main" val="15516857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Cleaning</a:t>
            </a:r>
            <a:endParaRPr lang="en-US" dirty="0"/>
          </a:p>
        </p:txBody>
      </p:sp>
      <p:sp>
        <p:nvSpPr>
          <p:cNvPr id="3" name="Content Placeholder 2"/>
          <p:cNvSpPr>
            <a:spLocks noGrp="1"/>
          </p:cNvSpPr>
          <p:nvPr>
            <p:ph idx="1"/>
          </p:nvPr>
        </p:nvSpPr>
        <p:spPr>
          <a:xfrm>
            <a:off x="339969" y="1952625"/>
            <a:ext cx="8440616" cy="2562225"/>
          </a:xfrm>
        </p:spPr>
        <p:txBody>
          <a:bodyPr>
            <a:normAutofit lnSpcReduction="10000"/>
          </a:bodyPr>
          <a:lstStyle/>
          <a:p>
            <a:r>
              <a:rPr lang="en-US" b="1" dirty="0"/>
              <a:t>['</a:t>
            </a:r>
            <a:r>
              <a:rPr lang="en-US" b="1" dirty="0" err="1"/>
              <a:t>Metal','Nonmetal','Metalloid</a:t>
            </a:r>
            <a:r>
              <a:rPr lang="en-US" b="1" dirty="0"/>
              <a:t>']</a:t>
            </a:r>
            <a:r>
              <a:rPr lang="en-US" dirty="0"/>
              <a:t> ==&gt; is to </a:t>
            </a:r>
            <a:r>
              <a:rPr lang="en-US" dirty="0" err="1"/>
              <a:t>concate</a:t>
            </a:r>
            <a:r>
              <a:rPr lang="en-US" dirty="0"/>
              <a:t> as a one column with name </a:t>
            </a:r>
            <a:r>
              <a:rPr lang="en-US" b="1" dirty="0"/>
              <a:t>[</a:t>
            </a:r>
            <a:r>
              <a:rPr lang="en-US" b="1" dirty="0" err="1"/>
              <a:t>ChemicalNature</a:t>
            </a:r>
            <a:r>
              <a:rPr lang="en-US" b="1" dirty="0"/>
              <a:t>]</a:t>
            </a:r>
            <a:endParaRPr lang="en-US" dirty="0"/>
          </a:p>
          <a:p>
            <a:r>
              <a:rPr lang="en-US" dirty="0"/>
              <a:t>We can Fill The </a:t>
            </a:r>
            <a:r>
              <a:rPr lang="en-US" b="1" dirty="0"/>
              <a:t>Missing Values</a:t>
            </a:r>
            <a:r>
              <a:rPr lang="en-US" dirty="0"/>
              <a:t> of </a:t>
            </a:r>
            <a:r>
              <a:rPr lang="en-US" b="1" dirty="0"/>
              <a:t>Numerical Columns</a:t>
            </a:r>
            <a:r>
              <a:rPr lang="en-US" dirty="0"/>
              <a:t> with==&gt; ('0.0') &amp; </a:t>
            </a:r>
            <a:r>
              <a:rPr lang="en-US" b="1" dirty="0"/>
              <a:t>Categorical Columns</a:t>
            </a:r>
            <a:r>
              <a:rPr lang="en-US" dirty="0"/>
              <a:t> with==&gt;('undefined') </a:t>
            </a:r>
            <a:r>
              <a:rPr lang="en-US" dirty="0" err="1"/>
              <a:t>Accordding</a:t>
            </a:r>
            <a:r>
              <a:rPr lang="en-US" dirty="0"/>
              <a:t> To:</a:t>
            </a:r>
          </a:p>
          <a:p>
            <a:pPr lvl="1"/>
            <a:r>
              <a:rPr lang="en-US" dirty="0"/>
              <a:t>Lanthanides and Actinides elements are under </a:t>
            </a:r>
            <a:r>
              <a:rPr lang="en-US" b="1" dirty="0"/>
              <a:t>Discovery</a:t>
            </a:r>
            <a:r>
              <a:rPr lang="en-US" dirty="0"/>
              <a:t>.</a:t>
            </a:r>
          </a:p>
          <a:p>
            <a:pPr lvl="1"/>
            <a:r>
              <a:rPr lang="en-US" dirty="0"/>
              <a:t>Some elements exhibit changes in physical properties that affect their chemical properties.</a:t>
            </a:r>
          </a:p>
          <a:p>
            <a:pPr lvl="1"/>
            <a:r>
              <a:rPr lang="en-US" dirty="0"/>
              <a:t>Some elements have not been confirmed for their physical and chemical properties.</a:t>
            </a:r>
          </a:p>
          <a:p>
            <a:pPr lvl="1"/>
            <a:r>
              <a:rPr lang="en-US" dirty="0"/>
              <a:t>Certain elements exhibit changes in their chemical properties as a result of alterations in their physical properties. For example, when elements undergo a phase change, such as going from solid to liquid or liquid to gas, they often display differences in their chemical reactivity or behavior. One example of this is water (H2O), which remains chemically the same but exhibits different physical properties as it transitions from solid ice to liquid water to gaseous vapor.</a:t>
            </a:r>
          </a:p>
          <a:p>
            <a:endParaRPr lang="en-US" dirty="0"/>
          </a:p>
        </p:txBody>
      </p:sp>
    </p:spTree>
    <p:extLst>
      <p:ext uri="{BB962C8B-B14F-4D97-AF65-F5344CB8AC3E}">
        <p14:creationId xmlns:p14="http://schemas.microsoft.com/office/powerpoint/2010/main" val="24239757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Analysis &amp; Visualization</a:t>
            </a:r>
            <a:endParaRPr lang="en-US" dirty="0"/>
          </a:p>
        </p:txBody>
      </p:sp>
      <p:sp>
        <p:nvSpPr>
          <p:cNvPr id="3" name="Subtitle 2"/>
          <p:cNvSpPr>
            <a:spLocks noGrp="1"/>
          </p:cNvSpPr>
          <p:nvPr>
            <p:ph type="subTitle" idx="1"/>
          </p:nvPr>
        </p:nvSpPr>
        <p:spPr/>
        <p:txBody>
          <a:bodyPr/>
          <a:lstStyle/>
          <a:p>
            <a:r>
              <a:rPr lang="en-US" dirty="0" smtClean="0"/>
              <a:t>1. Using pandas &amp; </a:t>
            </a:r>
            <a:r>
              <a:rPr lang="en-US" dirty="0" err="1" smtClean="0"/>
              <a:t>Plotly</a:t>
            </a:r>
            <a:endParaRPr lang="en-US" dirty="0" smtClean="0"/>
          </a:p>
          <a:p>
            <a:r>
              <a:rPr lang="en-US" dirty="0" smtClean="0"/>
              <a:t>2. Using Dash app</a:t>
            </a:r>
            <a:endParaRPr lang="en-US" dirty="0"/>
          </a:p>
        </p:txBody>
      </p:sp>
    </p:spTree>
    <p:extLst>
      <p:ext uri="{BB962C8B-B14F-4D97-AF65-F5344CB8AC3E}">
        <p14:creationId xmlns:p14="http://schemas.microsoft.com/office/powerpoint/2010/main" val="27216527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Import Packages</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247" y="1719803"/>
            <a:ext cx="8088923" cy="3215612"/>
          </a:xfrm>
        </p:spPr>
      </p:pic>
    </p:spTree>
    <p:extLst>
      <p:ext uri="{BB962C8B-B14F-4D97-AF65-F5344CB8AC3E}">
        <p14:creationId xmlns:p14="http://schemas.microsoft.com/office/powerpoint/2010/main" val="166420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Data Loading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970" y="1594339"/>
            <a:ext cx="8135814" cy="3235569"/>
          </a:xfrm>
        </p:spPr>
      </p:pic>
    </p:spTree>
    <p:extLst>
      <p:ext uri="{BB962C8B-B14F-4D97-AF65-F5344CB8AC3E}">
        <p14:creationId xmlns:p14="http://schemas.microsoft.com/office/powerpoint/2010/main" val="18880186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Analysis &amp; </a:t>
            </a:r>
            <a:r>
              <a:rPr lang="en-US" b="1" dirty="0" smtClean="0"/>
              <a:t>visualization</a:t>
            </a:r>
            <a:endParaRPr lang="en-US" dirty="0"/>
          </a:p>
        </p:txBody>
      </p:sp>
      <p:sp>
        <p:nvSpPr>
          <p:cNvPr id="3" name="Content Placeholder 2"/>
          <p:cNvSpPr>
            <a:spLocks noGrp="1"/>
          </p:cNvSpPr>
          <p:nvPr>
            <p:ph idx="1"/>
          </p:nvPr>
        </p:nvSpPr>
        <p:spPr/>
        <p:txBody>
          <a:bodyPr/>
          <a:lstStyle/>
          <a:p>
            <a:r>
              <a:rPr lang="en-US" dirty="0" smtClean="0"/>
              <a:t>Properties:</a:t>
            </a:r>
            <a:endParaRPr lang="en-US" dirty="0"/>
          </a:p>
          <a:p>
            <a:pPr lvl="1"/>
            <a:r>
              <a:rPr lang="en-US" b="1" dirty="0"/>
              <a:t>Physical Properties</a:t>
            </a:r>
            <a:r>
              <a:rPr lang="en-US" dirty="0"/>
              <a:t>: [</a:t>
            </a:r>
            <a:r>
              <a:rPr lang="en-US" dirty="0" err="1"/>
              <a:t>AtomicMass</a:t>
            </a:r>
            <a:r>
              <a:rPr lang="en-US" dirty="0"/>
              <a:t>, Number of Neutrons, Number of Protons, Number of Electrons, Period, Group, Phase, Density, Melting Point</a:t>
            </a:r>
            <a:r>
              <a:rPr lang="en-US" dirty="0" smtClean="0"/>
              <a:t>, Boiling </a:t>
            </a:r>
            <a:r>
              <a:rPr lang="en-US" dirty="0"/>
              <a:t>Point, Number Of Isotopes</a:t>
            </a:r>
            <a:r>
              <a:rPr lang="en-US" dirty="0" smtClean="0"/>
              <a:t>, Specific </a:t>
            </a:r>
            <a:r>
              <a:rPr lang="en-US" dirty="0"/>
              <a:t>Heat, Number of Shells]</a:t>
            </a:r>
          </a:p>
          <a:p>
            <a:pPr lvl="1"/>
            <a:r>
              <a:rPr lang="en-US" b="1" dirty="0" smtClean="0"/>
              <a:t>Chemical Nature</a:t>
            </a:r>
            <a:r>
              <a:rPr lang="en-US" dirty="0"/>
              <a:t>: [Radioactive, Natural, Type, </a:t>
            </a:r>
            <a:r>
              <a:rPr lang="en-US" dirty="0" smtClean="0"/>
              <a:t>Atomic, Radius , Electro negativity</a:t>
            </a:r>
            <a:r>
              <a:rPr lang="en-US" dirty="0"/>
              <a:t>, First </a:t>
            </a:r>
            <a:r>
              <a:rPr lang="en-US" dirty="0" smtClean="0"/>
              <a:t>Ionization, Number </a:t>
            </a:r>
            <a:r>
              <a:rPr lang="en-US" dirty="0"/>
              <a:t>of Valence]</a:t>
            </a:r>
          </a:p>
          <a:p>
            <a:pPr lvl="2"/>
            <a:r>
              <a:rPr lang="en-US" dirty="0"/>
              <a:t>The distinction lies in how these properties relate to the behavior, structure, and composition of the elements. Those classified as physical properties are primarily concerned with the state of matter, mass, and energy exchange, while the chemical properties focus on atomic and molecular interactions, reactivity, and atomic structure.</a:t>
            </a:r>
          </a:p>
          <a:p>
            <a:endParaRPr lang="en-US" dirty="0"/>
          </a:p>
        </p:txBody>
      </p:sp>
    </p:spTree>
    <p:extLst>
      <p:ext uri="{BB962C8B-B14F-4D97-AF65-F5344CB8AC3E}">
        <p14:creationId xmlns:p14="http://schemas.microsoft.com/office/powerpoint/2010/main" val="15645499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3" y="0"/>
            <a:ext cx="9125506" cy="5143499"/>
          </a:xfrm>
          <a:prstGeom prst="rect">
            <a:avLst/>
          </a:prstGeom>
        </p:spPr>
      </p:pic>
    </p:spTree>
    <p:extLst>
      <p:ext uri="{BB962C8B-B14F-4D97-AF65-F5344CB8AC3E}">
        <p14:creationId xmlns:p14="http://schemas.microsoft.com/office/powerpoint/2010/main" val="7601934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p:nvPr/>
        </p:nvSpPr>
        <p:spPr>
          <a:xfrm>
            <a:off x="776175" y="1636425"/>
            <a:ext cx="2281225" cy="1146075"/>
          </a:xfrm>
          <a:custGeom>
            <a:avLst/>
            <a:gdLst/>
            <a:ahLst/>
            <a:cxnLst/>
            <a:rect l="l" t="t" r="r" b="b"/>
            <a:pathLst>
              <a:path w="108307" h="45843" extrusionOk="0">
                <a:moveTo>
                  <a:pt x="22921" y="0"/>
                </a:moveTo>
                <a:cubicBezTo>
                  <a:pt x="10298" y="0"/>
                  <a:pt x="0" y="10224"/>
                  <a:pt x="0" y="22921"/>
                </a:cubicBezTo>
                <a:cubicBezTo>
                  <a:pt x="0" y="35519"/>
                  <a:pt x="10298" y="45842"/>
                  <a:pt x="22921" y="45842"/>
                </a:cubicBezTo>
                <a:lnTo>
                  <a:pt x="108306" y="45842"/>
                </a:lnTo>
                <a:lnTo>
                  <a:pt x="108306"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84101" y="1636425"/>
            <a:ext cx="2293914" cy="1146075"/>
          </a:xfrm>
          <a:custGeom>
            <a:avLst/>
            <a:gdLst/>
            <a:ahLst/>
            <a:cxnLst/>
            <a:rect l="l" t="t" r="r" b="b"/>
            <a:pathLst>
              <a:path w="108332" h="45843" extrusionOk="0">
                <a:moveTo>
                  <a:pt x="0" y="0"/>
                </a:moveTo>
                <a:lnTo>
                  <a:pt x="0" y="45842"/>
                </a:lnTo>
                <a:lnTo>
                  <a:pt x="85410" y="45842"/>
                </a:lnTo>
                <a:cubicBezTo>
                  <a:pt x="98008" y="45842"/>
                  <a:pt x="108331" y="35519"/>
                  <a:pt x="108331" y="22921"/>
                </a:cubicBezTo>
                <a:cubicBezTo>
                  <a:pt x="108331" y="10224"/>
                  <a:pt x="98008" y="0"/>
                  <a:pt x="85410"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a:off x="776272" y="3123650"/>
            <a:ext cx="2281128" cy="1145450"/>
          </a:xfrm>
          <a:custGeom>
            <a:avLst/>
            <a:gdLst/>
            <a:ahLst/>
            <a:cxnLst/>
            <a:rect l="l" t="t" r="r" b="b"/>
            <a:pathLst>
              <a:path w="108307" h="45818" extrusionOk="0">
                <a:moveTo>
                  <a:pt x="22921" y="1"/>
                </a:moveTo>
                <a:cubicBezTo>
                  <a:pt x="10298" y="1"/>
                  <a:pt x="0" y="10199"/>
                  <a:pt x="0" y="22896"/>
                </a:cubicBezTo>
                <a:cubicBezTo>
                  <a:pt x="0" y="35494"/>
                  <a:pt x="10298" y="45817"/>
                  <a:pt x="22921" y="45817"/>
                </a:cubicBezTo>
                <a:lnTo>
                  <a:pt x="108306" y="45817"/>
                </a:lnTo>
                <a:lnTo>
                  <a:pt x="10830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p:nvPr/>
        </p:nvSpPr>
        <p:spPr>
          <a:xfrm rot="10800000">
            <a:off x="6041998" y="3057843"/>
            <a:ext cx="2236769" cy="1145450"/>
          </a:xfrm>
          <a:custGeom>
            <a:avLst/>
            <a:gdLst/>
            <a:ahLst/>
            <a:cxnLst/>
            <a:rect l="l" t="t" r="r" b="b"/>
            <a:pathLst>
              <a:path w="108332" h="45818" extrusionOk="0">
                <a:moveTo>
                  <a:pt x="0" y="1"/>
                </a:moveTo>
                <a:lnTo>
                  <a:pt x="0" y="45817"/>
                </a:lnTo>
                <a:lnTo>
                  <a:pt x="85410" y="45817"/>
                </a:lnTo>
                <a:cubicBezTo>
                  <a:pt x="98008" y="45817"/>
                  <a:pt x="108331" y="35494"/>
                  <a:pt x="108331" y="22896"/>
                </a:cubicBezTo>
                <a:cubicBezTo>
                  <a:pt x="108331" y="10199"/>
                  <a:pt x="98008" y="1"/>
                  <a:pt x="85410"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txBox="1">
            <a:spLocks noGrp="1"/>
          </p:cNvSpPr>
          <p:nvPr>
            <p:ph type="title"/>
          </p:nvPr>
        </p:nvSpPr>
        <p:spPr>
          <a:xfrm>
            <a:off x="401444" y="72912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solidFill>
                  <a:schemeClr val="accent2"/>
                </a:solidFill>
              </a:rPr>
              <a:t>Type Of Elements</a:t>
            </a:r>
            <a:endParaRPr b="1" dirty="0">
              <a:solidFill>
                <a:schemeClr val="accent2"/>
              </a:solidFill>
            </a:endParaRPr>
          </a:p>
        </p:txBody>
      </p:sp>
      <p:sp>
        <p:nvSpPr>
          <p:cNvPr id="109" name="Google Shape;109;p17"/>
          <p:cNvSpPr/>
          <p:nvPr/>
        </p:nvSpPr>
        <p:spPr>
          <a:xfrm>
            <a:off x="550888" y="1854525"/>
            <a:ext cx="669300" cy="669275"/>
          </a:xfrm>
          <a:custGeom>
            <a:avLst/>
            <a:gdLst/>
            <a:ahLst/>
            <a:cxnLst/>
            <a:rect l="l" t="t" r="r" b="b"/>
            <a:pathLst>
              <a:path w="26772" h="26771" extrusionOk="0">
                <a:moveTo>
                  <a:pt x="13349" y="1"/>
                </a:moveTo>
                <a:cubicBezTo>
                  <a:pt x="5950" y="1"/>
                  <a:pt x="1" y="6050"/>
                  <a:pt x="1" y="13448"/>
                </a:cubicBezTo>
                <a:cubicBezTo>
                  <a:pt x="1" y="20847"/>
                  <a:pt x="5950" y="26771"/>
                  <a:pt x="13349" y="26771"/>
                </a:cubicBezTo>
                <a:cubicBezTo>
                  <a:pt x="20722" y="26771"/>
                  <a:pt x="26771" y="20847"/>
                  <a:pt x="26771" y="13448"/>
                </a:cubicBezTo>
                <a:cubicBezTo>
                  <a:pt x="26771" y="6050"/>
                  <a:pt x="20722" y="1"/>
                  <a:pt x="13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17"/>
          <p:cNvSpPr/>
          <p:nvPr/>
        </p:nvSpPr>
        <p:spPr>
          <a:xfrm>
            <a:off x="7921313" y="1889695"/>
            <a:ext cx="671800" cy="669275"/>
          </a:xfrm>
          <a:custGeom>
            <a:avLst/>
            <a:gdLst/>
            <a:ahLst/>
            <a:cxnLst/>
            <a:rect l="l" t="t" r="r" b="b"/>
            <a:pathLst>
              <a:path w="26872" h="26771" extrusionOk="0">
                <a:moveTo>
                  <a:pt x="13424" y="1"/>
                </a:moveTo>
                <a:cubicBezTo>
                  <a:pt x="6050" y="1"/>
                  <a:pt x="1" y="6050"/>
                  <a:pt x="1" y="13448"/>
                </a:cubicBezTo>
                <a:cubicBezTo>
                  <a:pt x="1" y="20847"/>
                  <a:pt x="6050" y="26771"/>
                  <a:pt x="13424" y="26771"/>
                </a:cubicBezTo>
                <a:cubicBezTo>
                  <a:pt x="20822" y="26771"/>
                  <a:pt x="26871" y="20847"/>
                  <a:pt x="26871" y="13448"/>
                </a:cubicBezTo>
                <a:cubicBezTo>
                  <a:pt x="26871" y="6050"/>
                  <a:pt x="20822" y="1"/>
                  <a:pt x="134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a:off x="550888" y="3359844"/>
            <a:ext cx="669300" cy="669275"/>
          </a:xfrm>
          <a:custGeom>
            <a:avLst/>
            <a:gdLst/>
            <a:ahLst/>
            <a:cxnLst/>
            <a:rect l="l" t="t" r="r" b="b"/>
            <a:pathLst>
              <a:path w="26772" h="26771" extrusionOk="0">
                <a:moveTo>
                  <a:pt x="13349" y="1"/>
                </a:moveTo>
                <a:cubicBezTo>
                  <a:pt x="5950" y="1"/>
                  <a:pt x="1" y="6025"/>
                  <a:pt x="1" y="13423"/>
                </a:cubicBezTo>
                <a:cubicBezTo>
                  <a:pt x="1" y="20822"/>
                  <a:pt x="5950" y="26771"/>
                  <a:pt x="13349" y="26771"/>
                </a:cubicBezTo>
                <a:cubicBezTo>
                  <a:pt x="20722" y="26771"/>
                  <a:pt x="26771" y="20822"/>
                  <a:pt x="26771" y="13423"/>
                </a:cubicBezTo>
                <a:cubicBezTo>
                  <a:pt x="26771" y="6025"/>
                  <a:pt x="20722" y="1"/>
                  <a:pt x="133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5894113" y="3273765"/>
            <a:ext cx="671800" cy="669275"/>
          </a:xfrm>
          <a:custGeom>
            <a:avLst/>
            <a:gdLst/>
            <a:ahLst/>
            <a:cxnLst/>
            <a:rect l="l" t="t" r="r" b="b"/>
            <a:pathLst>
              <a:path w="26872" h="26771" extrusionOk="0">
                <a:moveTo>
                  <a:pt x="13424" y="1"/>
                </a:moveTo>
                <a:cubicBezTo>
                  <a:pt x="6050" y="1"/>
                  <a:pt x="1" y="6025"/>
                  <a:pt x="1" y="13423"/>
                </a:cubicBezTo>
                <a:cubicBezTo>
                  <a:pt x="1" y="20822"/>
                  <a:pt x="6050" y="26771"/>
                  <a:pt x="13424" y="26771"/>
                </a:cubicBezTo>
                <a:cubicBezTo>
                  <a:pt x="20822" y="26771"/>
                  <a:pt x="26871" y="20822"/>
                  <a:pt x="26871" y="13423"/>
                </a:cubicBezTo>
                <a:cubicBezTo>
                  <a:pt x="26871" y="6025"/>
                  <a:pt x="20822" y="1"/>
                  <a:pt x="134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txBox="1"/>
          <p:nvPr/>
        </p:nvSpPr>
        <p:spPr>
          <a:xfrm>
            <a:off x="6277013" y="3229698"/>
            <a:ext cx="1568100" cy="264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smtClean="0">
                <a:solidFill>
                  <a:schemeClr val="accent5"/>
                </a:solidFill>
                <a:latin typeface="Fira Sans Extra Condensed Medium"/>
                <a:ea typeface="Fira Sans Extra Condensed Medium"/>
                <a:cs typeface="Fira Sans Extra Condensed Medium"/>
                <a:sym typeface="Fira Sans Extra Condensed Medium"/>
              </a:rPr>
              <a:t>Transactinide</a:t>
            </a:r>
            <a:endParaRPr sz="1700"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116" name="Google Shape;116;p17"/>
          <p:cNvSpPr txBox="1"/>
          <p:nvPr/>
        </p:nvSpPr>
        <p:spPr>
          <a:xfrm>
            <a:off x="6084125" y="3493750"/>
            <a:ext cx="1761000" cy="669300"/>
          </a:xfrm>
          <a:prstGeom prst="rect">
            <a:avLst/>
          </a:prstGeom>
          <a:noFill/>
          <a:ln>
            <a:noFill/>
          </a:ln>
        </p:spPr>
        <p:txBody>
          <a:bodyPr spcFirstLastPara="1" wrap="square" lIns="91425" tIns="91425" rIns="91425" bIns="91425" anchor="ctr" anchorCtr="0">
            <a:noAutofit/>
          </a:bodyPr>
          <a:lstStyle/>
          <a:p>
            <a:pPr lvl="0" algn="r"/>
            <a:r>
              <a:rPr lang="en-US" dirty="0"/>
              <a:t>intermediate between metals and nonmetals.</a:t>
            </a:r>
            <a:endParaRPr sz="1200" dirty="0">
              <a:solidFill>
                <a:srgbClr val="000000"/>
              </a:solidFill>
              <a:latin typeface="Roboto"/>
              <a:ea typeface="Roboto"/>
              <a:cs typeface="Roboto"/>
              <a:sym typeface="Roboto"/>
            </a:endParaRPr>
          </a:p>
        </p:txBody>
      </p:sp>
      <p:sp>
        <p:nvSpPr>
          <p:cNvPr id="117" name="Google Shape;117;p17"/>
          <p:cNvSpPr txBox="1"/>
          <p:nvPr/>
        </p:nvSpPr>
        <p:spPr>
          <a:xfrm>
            <a:off x="6277013" y="1757675"/>
            <a:ext cx="1568100" cy="264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smtClean="0">
                <a:solidFill>
                  <a:schemeClr val="accent4"/>
                </a:solidFill>
                <a:latin typeface="Fira Sans Extra Condensed Medium"/>
                <a:ea typeface="Fira Sans Extra Condensed Medium"/>
                <a:cs typeface="Fira Sans Extra Condensed Medium"/>
                <a:sym typeface="Fira Sans Extra Condensed Medium"/>
              </a:rPr>
              <a:t>Alkali MEtal</a:t>
            </a:r>
            <a:endParaRPr sz="17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118" name="Google Shape;118;p17"/>
          <p:cNvSpPr txBox="1"/>
          <p:nvPr/>
        </p:nvSpPr>
        <p:spPr>
          <a:xfrm>
            <a:off x="6084125" y="2021688"/>
            <a:ext cx="1761000" cy="669300"/>
          </a:xfrm>
          <a:prstGeom prst="rect">
            <a:avLst/>
          </a:prstGeom>
          <a:noFill/>
          <a:ln>
            <a:noFill/>
          </a:ln>
        </p:spPr>
        <p:txBody>
          <a:bodyPr spcFirstLastPara="1" wrap="square" lIns="91425" tIns="91425" rIns="91425" bIns="91425" anchor="ctr" anchorCtr="0">
            <a:noAutofit/>
          </a:bodyPr>
          <a:lstStyle/>
          <a:p>
            <a:pPr lvl="0" algn="r"/>
            <a:r>
              <a:rPr lang="en-US" dirty="0" err="1"/>
              <a:t>enerally</a:t>
            </a:r>
            <a:r>
              <a:rPr lang="en-US" dirty="0"/>
              <a:t> poor conductors of heat and electricity.</a:t>
            </a:r>
            <a:endParaRPr sz="1200" dirty="0">
              <a:solidFill>
                <a:srgbClr val="000000"/>
              </a:solidFill>
              <a:latin typeface="Roboto"/>
              <a:ea typeface="Roboto"/>
              <a:cs typeface="Roboto"/>
              <a:sym typeface="Roboto"/>
            </a:endParaRPr>
          </a:p>
        </p:txBody>
      </p:sp>
      <p:sp>
        <p:nvSpPr>
          <p:cNvPr id="119" name="Google Shape;119;p17"/>
          <p:cNvSpPr txBox="1"/>
          <p:nvPr/>
        </p:nvSpPr>
        <p:spPr>
          <a:xfrm>
            <a:off x="1296400" y="2021688"/>
            <a:ext cx="1761000" cy="669300"/>
          </a:xfrm>
          <a:prstGeom prst="rect">
            <a:avLst/>
          </a:prstGeom>
          <a:noFill/>
          <a:ln>
            <a:noFill/>
          </a:ln>
        </p:spPr>
        <p:txBody>
          <a:bodyPr spcFirstLastPara="1" wrap="square" lIns="91425" tIns="91425" rIns="91425" bIns="91425" anchor="t" anchorCtr="0">
            <a:noAutofit/>
          </a:bodyPr>
          <a:lstStyle/>
          <a:p>
            <a:pPr lvl="0"/>
            <a:r>
              <a:rPr lang="en-US" dirty="0"/>
              <a:t>center of the periodic table</a:t>
            </a:r>
            <a:endParaRPr sz="1200" dirty="0">
              <a:latin typeface="Roboto"/>
              <a:ea typeface="Roboto"/>
              <a:cs typeface="Roboto"/>
              <a:sym typeface="Roboto"/>
            </a:endParaRPr>
          </a:p>
        </p:txBody>
      </p:sp>
      <p:sp>
        <p:nvSpPr>
          <p:cNvPr id="120" name="Google Shape;120;p17"/>
          <p:cNvSpPr txBox="1"/>
          <p:nvPr/>
        </p:nvSpPr>
        <p:spPr>
          <a:xfrm>
            <a:off x="1296400" y="1757675"/>
            <a:ext cx="1568100" cy="26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smtClean="0">
                <a:solidFill>
                  <a:schemeClr val="accent1"/>
                </a:solidFill>
                <a:latin typeface="Fira Sans Extra Condensed Medium"/>
                <a:ea typeface="Fira Sans Extra Condensed Medium"/>
                <a:cs typeface="Fira Sans Extra Condensed Medium"/>
                <a:sym typeface="Fira Sans Extra Condensed Medium"/>
              </a:rPr>
              <a:t>Transtion Metal</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121" name="Google Shape;121;p17"/>
          <p:cNvSpPr txBox="1"/>
          <p:nvPr/>
        </p:nvSpPr>
        <p:spPr>
          <a:xfrm>
            <a:off x="1296400" y="3229698"/>
            <a:ext cx="1568100" cy="26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smtClean="0">
                <a:solidFill>
                  <a:schemeClr val="accent2"/>
                </a:solidFill>
                <a:latin typeface="Fira Sans Extra Condensed Medium"/>
                <a:ea typeface="Fira Sans Extra Condensed Medium"/>
                <a:cs typeface="Fira Sans Extra Condensed Medium"/>
                <a:sym typeface="Fira Sans Extra Condensed Medium"/>
              </a:rPr>
              <a:t>Actinide</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122" name="Google Shape;122;p17"/>
          <p:cNvSpPr txBox="1"/>
          <p:nvPr/>
        </p:nvSpPr>
        <p:spPr>
          <a:xfrm>
            <a:off x="1296400" y="3493750"/>
            <a:ext cx="1761000" cy="669300"/>
          </a:xfrm>
          <a:prstGeom prst="rect">
            <a:avLst/>
          </a:prstGeom>
          <a:noFill/>
          <a:ln>
            <a:noFill/>
          </a:ln>
        </p:spPr>
        <p:txBody>
          <a:bodyPr spcFirstLastPara="1" wrap="square" lIns="91425" tIns="91425" rIns="91425" bIns="91425" anchor="t" anchorCtr="0">
            <a:noAutofit/>
          </a:bodyPr>
          <a:lstStyle/>
          <a:p>
            <a:pPr lvl="0"/>
            <a:r>
              <a:rPr lang="en-US" dirty="0"/>
              <a:t>located at the bottom of the periodic table.</a:t>
            </a:r>
            <a:endParaRPr sz="1200" dirty="0">
              <a:latin typeface="Roboto"/>
              <a:ea typeface="Roboto"/>
              <a:cs typeface="Roboto"/>
              <a:sym typeface="Roboto"/>
            </a:endParaRPr>
          </a:p>
        </p:txBody>
      </p:sp>
      <p:grpSp>
        <p:nvGrpSpPr>
          <p:cNvPr id="130" name="Google Shape;130;p17"/>
          <p:cNvGrpSpPr/>
          <p:nvPr/>
        </p:nvGrpSpPr>
        <p:grpSpPr>
          <a:xfrm>
            <a:off x="4383513" y="2736068"/>
            <a:ext cx="328426" cy="365750"/>
            <a:chOff x="-20930075" y="4066100"/>
            <a:chExt cx="269400" cy="303250"/>
          </a:xfrm>
        </p:grpSpPr>
        <p:sp>
          <p:nvSpPr>
            <p:cNvPr id="131" name="Google Shape;131;p1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102;p17"/>
          <p:cNvSpPr/>
          <p:nvPr/>
        </p:nvSpPr>
        <p:spPr>
          <a:xfrm>
            <a:off x="3536834" y="1741600"/>
            <a:ext cx="2236769" cy="1145450"/>
          </a:xfrm>
          <a:custGeom>
            <a:avLst/>
            <a:gdLst/>
            <a:ahLst/>
            <a:cxnLst/>
            <a:rect l="l" t="t" r="r" b="b"/>
            <a:pathLst>
              <a:path w="108332" h="45818" extrusionOk="0">
                <a:moveTo>
                  <a:pt x="0" y="1"/>
                </a:moveTo>
                <a:lnTo>
                  <a:pt x="0" y="45817"/>
                </a:lnTo>
                <a:lnTo>
                  <a:pt x="85410" y="45817"/>
                </a:lnTo>
                <a:cubicBezTo>
                  <a:pt x="98008" y="45817"/>
                  <a:pt x="108331" y="35494"/>
                  <a:pt x="108331" y="22896"/>
                </a:cubicBezTo>
                <a:cubicBezTo>
                  <a:pt x="108331" y="10199"/>
                  <a:pt x="98008" y="1"/>
                  <a:pt x="85410"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5;p17"/>
          <p:cNvSpPr txBox="1"/>
          <p:nvPr/>
        </p:nvSpPr>
        <p:spPr>
          <a:xfrm>
            <a:off x="3577625" y="1854525"/>
            <a:ext cx="1877238" cy="216266"/>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dirty="0" smtClean="0">
                <a:solidFill>
                  <a:schemeClr val="accent5"/>
                </a:solidFill>
                <a:latin typeface="Fira Sans Extra Condensed Medium"/>
                <a:ea typeface="Fira Sans Extra Condensed Medium"/>
                <a:cs typeface="Fira Sans Extra Condensed Medium"/>
                <a:sym typeface="Fira Sans Extra Condensed Medium"/>
              </a:rPr>
              <a:t>Alkaline Earth Metal</a:t>
            </a:r>
            <a:endParaRPr sz="1700"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60" name="Google Shape;116;p17"/>
          <p:cNvSpPr txBox="1"/>
          <p:nvPr/>
        </p:nvSpPr>
        <p:spPr>
          <a:xfrm>
            <a:off x="3562063" y="2157791"/>
            <a:ext cx="1761000" cy="669300"/>
          </a:xfrm>
          <a:prstGeom prst="rect">
            <a:avLst/>
          </a:prstGeom>
          <a:noFill/>
          <a:ln>
            <a:noFill/>
          </a:ln>
        </p:spPr>
        <p:txBody>
          <a:bodyPr spcFirstLastPara="1" wrap="square" lIns="91425" tIns="91425" rIns="91425" bIns="91425" anchor="ctr" anchorCtr="0">
            <a:noAutofit/>
          </a:bodyPr>
          <a:lstStyle/>
          <a:p>
            <a:pPr lvl="0"/>
            <a:r>
              <a:rPr lang="en-US" dirty="0" smtClean="0"/>
              <a:t>The </a:t>
            </a:r>
            <a:r>
              <a:rPr lang="en-US" dirty="0"/>
              <a:t>majority of elements are metals</a:t>
            </a:r>
            <a:endParaRPr sz="1200" dirty="0">
              <a:solidFill>
                <a:srgbClr val="000000"/>
              </a:solidFill>
              <a:latin typeface="Roboto"/>
              <a:ea typeface="Roboto"/>
              <a:cs typeface="Roboto"/>
              <a:sym typeface="Roboto"/>
            </a:endParaRPr>
          </a:p>
        </p:txBody>
      </p:sp>
      <p:sp>
        <p:nvSpPr>
          <p:cNvPr id="64" name="Google Shape;101;p17"/>
          <p:cNvSpPr/>
          <p:nvPr/>
        </p:nvSpPr>
        <p:spPr>
          <a:xfrm>
            <a:off x="3562039" y="3142532"/>
            <a:ext cx="2281128" cy="1145450"/>
          </a:xfrm>
          <a:custGeom>
            <a:avLst/>
            <a:gdLst/>
            <a:ahLst/>
            <a:cxnLst/>
            <a:rect l="l" t="t" r="r" b="b"/>
            <a:pathLst>
              <a:path w="108307" h="45818" extrusionOk="0">
                <a:moveTo>
                  <a:pt x="22921" y="1"/>
                </a:moveTo>
                <a:cubicBezTo>
                  <a:pt x="10298" y="1"/>
                  <a:pt x="0" y="10199"/>
                  <a:pt x="0" y="22896"/>
                </a:cubicBezTo>
                <a:cubicBezTo>
                  <a:pt x="0" y="35494"/>
                  <a:pt x="10298" y="45817"/>
                  <a:pt x="22921" y="45817"/>
                </a:cubicBezTo>
                <a:lnTo>
                  <a:pt x="108306" y="45817"/>
                </a:lnTo>
                <a:lnTo>
                  <a:pt x="10830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1;p17"/>
          <p:cNvSpPr txBox="1"/>
          <p:nvPr/>
        </p:nvSpPr>
        <p:spPr>
          <a:xfrm>
            <a:off x="4082167" y="3248580"/>
            <a:ext cx="1568100" cy="26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smtClean="0">
                <a:solidFill>
                  <a:schemeClr val="accent2"/>
                </a:solidFill>
                <a:latin typeface="Fira Sans Extra Condensed Medium"/>
                <a:ea typeface="Fira Sans Extra Condensed Medium"/>
                <a:cs typeface="Fira Sans Extra Condensed Medium"/>
                <a:sym typeface="Fira Sans Extra Condensed Medium"/>
              </a:rPr>
              <a:t>Lanthinide</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66" name="Google Shape;122;p17"/>
          <p:cNvSpPr txBox="1"/>
          <p:nvPr/>
        </p:nvSpPr>
        <p:spPr>
          <a:xfrm>
            <a:off x="4082167" y="3512632"/>
            <a:ext cx="1761000" cy="669300"/>
          </a:xfrm>
          <a:prstGeom prst="rect">
            <a:avLst/>
          </a:prstGeom>
          <a:noFill/>
          <a:ln>
            <a:noFill/>
          </a:ln>
        </p:spPr>
        <p:txBody>
          <a:bodyPr spcFirstLastPara="1" wrap="square" lIns="91425" tIns="91425" rIns="91425" bIns="91425" anchor="t" anchorCtr="0">
            <a:noAutofit/>
          </a:bodyPr>
          <a:lstStyle/>
          <a:p>
            <a:pPr lvl="0"/>
            <a:r>
              <a:rPr lang="en-US" dirty="0"/>
              <a:t>located at the bottom of the periodic table.</a:t>
            </a:r>
            <a:endParaRPr sz="1200" dirty="0">
              <a:latin typeface="Roboto"/>
              <a:ea typeface="Roboto"/>
              <a:cs typeface="Roboto"/>
              <a:sym typeface="Roboto"/>
            </a:endParaRPr>
          </a:p>
        </p:txBody>
      </p:sp>
      <p:sp>
        <p:nvSpPr>
          <p:cNvPr id="67" name="Google Shape;113;p17"/>
          <p:cNvSpPr/>
          <p:nvPr/>
        </p:nvSpPr>
        <p:spPr>
          <a:xfrm>
            <a:off x="5385408" y="1962658"/>
            <a:ext cx="671800" cy="669275"/>
          </a:xfrm>
          <a:custGeom>
            <a:avLst/>
            <a:gdLst/>
            <a:ahLst/>
            <a:cxnLst/>
            <a:rect l="l" t="t" r="r" b="b"/>
            <a:pathLst>
              <a:path w="26872" h="26771" extrusionOk="0">
                <a:moveTo>
                  <a:pt x="13424" y="1"/>
                </a:moveTo>
                <a:cubicBezTo>
                  <a:pt x="6050" y="1"/>
                  <a:pt x="1" y="6025"/>
                  <a:pt x="1" y="13423"/>
                </a:cubicBezTo>
                <a:cubicBezTo>
                  <a:pt x="1" y="20822"/>
                  <a:pt x="6050" y="26771"/>
                  <a:pt x="13424" y="26771"/>
                </a:cubicBezTo>
                <a:cubicBezTo>
                  <a:pt x="20822" y="26771"/>
                  <a:pt x="26871" y="20822"/>
                  <a:pt x="26871" y="13423"/>
                </a:cubicBezTo>
                <a:cubicBezTo>
                  <a:pt x="26871" y="6025"/>
                  <a:pt x="20822" y="1"/>
                  <a:pt x="134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2;p17"/>
          <p:cNvSpPr/>
          <p:nvPr/>
        </p:nvSpPr>
        <p:spPr>
          <a:xfrm>
            <a:off x="3330648" y="3295931"/>
            <a:ext cx="669300" cy="669275"/>
          </a:xfrm>
          <a:custGeom>
            <a:avLst/>
            <a:gdLst/>
            <a:ahLst/>
            <a:cxnLst/>
            <a:rect l="l" t="t" r="r" b="b"/>
            <a:pathLst>
              <a:path w="26772" h="26771" extrusionOk="0">
                <a:moveTo>
                  <a:pt x="13349" y="1"/>
                </a:moveTo>
                <a:cubicBezTo>
                  <a:pt x="5950" y="1"/>
                  <a:pt x="1" y="6025"/>
                  <a:pt x="1" y="13423"/>
                </a:cubicBezTo>
                <a:cubicBezTo>
                  <a:pt x="1" y="20822"/>
                  <a:pt x="5950" y="26771"/>
                  <a:pt x="13349" y="26771"/>
                </a:cubicBezTo>
                <a:cubicBezTo>
                  <a:pt x="20722" y="26771"/>
                  <a:pt x="26771" y="20822"/>
                  <a:pt x="26771" y="13423"/>
                </a:cubicBezTo>
                <a:cubicBezTo>
                  <a:pt x="26771" y="6025"/>
                  <a:pt x="20722" y="1"/>
                  <a:pt x="133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93245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64" y="774254"/>
            <a:ext cx="8801252" cy="3893438"/>
          </a:xfrm>
          <a:prstGeom prst="rect">
            <a:avLst/>
          </a:prstGeom>
        </p:spPr>
      </p:pic>
    </p:spTree>
    <p:extLst>
      <p:ext uri="{BB962C8B-B14F-4D97-AF65-F5344CB8AC3E}">
        <p14:creationId xmlns:p14="http://schemas.microsoft.com/office/powerpoint/2010/main" val="41273083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rPr>
              <a:t>Correlation of Features</a:t>
            </a:r>
            <a:endParaRPr lang="en-US" dirty="0">
              <a:solidFill>
                <a:schemeClr val="accent2"/>
              </a:solidFill>
            </a:endParaRPr>
          </a:p>
        </p:txBody>
      </p:sp>
      <p:sp>
        <p:nvSpPr>
          <p:cNvPr id="3" name="Text Placeholder 2"/>
          <p:cNvSpPr>
            <a:spLocks noGrp="1"/>
          </p:cNvSpPr>
          <p:nvPr>
            <p:ph type="body" idx="1"/>
          </p:nvPr>
        </p:nvSpPr>
        <p:spPr/>
        <p:txBody>
          <a:bodyPr/>
          <a:lstStyle/>
          <a:p>
            <a:r>
              <a:rPr lang="en-US" dirty="0" smtClean="0"/>
              <a:t>Heat Map</a:t>
            </a:r>
            <a:endParaRPr lang="en-US"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0647" y="2483511"/>
            <a:ext cx="4004042" cy="2182274"/>
          </a:xfrm>
        </p:spPr>
      </p:pic>
      <p:sp>
        <p:nvSpPr>
          <p:cNvPr id="5" name="Text Placeholder 4"/>
          <p:cNvSpPr>
            <a:spLocks noGrp="1"/>
          </p:cNvSpPr>
          <p:nvPr>
            <p:ph type="body" sz="quarter" idx="3"/>
          </p:nvPr>
        </p:nvSpPr>
        <p:spPr/>
        <p:txBody>
          <a:bodyPr/>
          <a:lstStyle/>
          <a:p>
            <a:r>
              <a:rPr lang="en-US" dirty="0" smtClean="0"/>
              <a:t>Report</a:t>
            </a:r>
            <a:endParaRPr lang="en-US" dirty="0"/>
          </a:p>
        </p:txBody>
      </p:sp>
      <p:sp>
        <p:nvSpPr>
          <p:cNvPr id="6" name="Content Placeholder 5"/>
          <p:cNvSpPr>
            <a:spLocks noGrp="1"/>
          </p:cNvSpPr>
          <p:nvPr>
            <p:ph sz="quarter" idx="4"/>
          </p:nvPr>
        </p:nvSpPr>
        <p:spPr/>
        <p:txBody>
          <a:bodyPr>
            <a:normAutofit fontScale="92500" lnSpcReduction="20000"/>
          </a:bodyPr>
          <a:lstStyle/>
          <a:p>
            <a:r>
              <a:rPr lang="en-US" dirty="0"/>
              <a:t>It seems that there are a </a:t>
            </a:r>
            <a:r>
              <a:rPr lang="en-US" b="1" dirty="0"/>
              <a:t>strong correlation</a:t>
            </a:r>
            <a:r>
              <a:rPr lang="en-US" dirty="0"/>
              <a:t> between:</a:t>
            </a:r>
          </a:p>
          <a:p>
            <a:pPr lvl="1"/>
            <a:r>
              <a:rPr lang="en-US" dirty="0"/>
              <a:t>Atomic mass &amp; [ </a:t>
            </a:r>
            <a:r>
              <a:rPr lang="en-US" dirty="0" err="1"/>
              <a:t>NO.shells</a:t>
            </a:r>
            <a:r>
              <a:rPr lang="en-US" dirty="0"/>
              <a:t>, Period ]</a:t>
            </a:r>
          </a:p>
          <a:p>
            <a:pPr lvl="1"/>
            <a:r>
              <a:rPr lang="en-US" dirty="0"/>
              <a:t>NO. </a:t>
            </a:r>
            <a:r>
              <a:rPr lang="en-US" dirty="0" err="1"/>
              <a:t>Electons</a:t>
            </a:r>
            <a:r>
              <a:rPr lang="en-US" dirty="0"/>
              <a:t> &amp; [</a:t>
            </a:r>
            <a:r>
              <a:rPr lang="en-US" dirty="0" err="1"/>
              <a:t>No.shells</a:t>
            </a:r>
            <a:r>
              <a:rPr lang="en-US" dirty="0"/>
              <a:t>, period]</a:t>
            </a:r>
          </a:p>
          <a:p>
            <a:pPr lvl="1"/>
            <a:r>
              <a:rPr lang="en-US" dirty="0"/>
              <a:t>Group &amp; </a:t>
            </a:r>
            <a:r>
              <a:rPr lang="en-US" dirty="0" err="1"/>
              <a:t>NO.velance</a:t>
            </a:r>
            <a:endParaRPr lang="en-US" dirty="0"/>
          </a:p>
          <a:p>
            <a:pPr lvl="1"/>
            <a:r>
              <a:rPr lang="en-US" dirty="0"/>
              <a:t>Atomic Radius &amp; [</a:t>
            </a:r>
            <a:r>
              <a:rPr lang="en-US" dirty="0" err="1"/>
              <a:t>ElectroNegativity</a:t>
            </a:r>
            <a:r>
              <a:rPr lang="en-US" dirty="0"/>
              <a:t>, First Ionization]</a:t>
            </a:r>
          </a:p>
          <a:p>
            <a:pPr lvl="1"/>
            <a:r>
              <a:rPr lang="en-US" dirty="0" err="1"/>
              <a:t>ElectroNegativity</a:t>
            </a:r>
            <a:r>
              <a:rPr lang="en-US" dirty="0"/>
              <a:t> &amp; First Ionization</a:t>
            </a:r>
          </a:p>
          <a:p>
            <a:pPr lvl="1"/>
            <a:r>
              <a:rPr lang="en-US" dirty="0"/>
              <a:t>Price &amp; [First Ionization, </a:t>
            </a:r>
            <a:r>
              <a:rPr lang="en-US" dirty="0" err="1"/>
              <a:t>ElectroNegativity</a:t>
            </a:r>
            <a:r>
              <a:rPr lang="en-US" dirty="0"/>
              <a:t>, Atomic Radius, Group]</a:t>
            </a:r>
          </a:p>
          <a:p>
            <a:endParaRPr lang="en-US" dirty="0"/>
          </a:p>
        </p:txBody>
      </p:sp>
    </p:spTree>
    <p:extLst>
      <p:ext uri="{BB962C8B-B14F-4D97-AF65-F5344CB8AC3E}">
        <p14:creationId xmlns:p14="http://schemas.microsoft.com/office/powerpoint/2010/main" val="27081014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dirty="0" smtClean="0">
                <a:solidFill>
                  <a:schemeClr val="accent2">
                    <a:lumMod val="75000"/>
                  </a:schemeClr>
                </a:solidFill>
              </a:rPr>
              <a:t>phases of Metal </a:t>
            </a:r>
            <a:r>
              <a:rPr lang="en-US" sz="1800" b="1" dirty="0">
                <a:solidFill>
                  <a:schemeClr val="accent2">
                    <a:lumMod val="75000"/>
                  </a:schemeClr>
                </a:solidFill>
              </a:rPr>
              <a:t>Elements</a:t>
            </a:r>
          </a:p>
        </p:txBody>
      </p:sp>
      <p:sp>
        <p:nvSpPr>
          <p:cNvPr id="3" name="Content Placeholder 2"/>
          <p:cNvSpPr>
            <a:spLocks noGrp="1"/>
          </p:cNvSpPr>
          <p:nvPr>
            <p:ph sz="half" idx="1"/>
          </p:nvPr>
        </p:nvSpPr>
        <p:spPr/>
        <p:txBody>
          <a:bodyPr>
            <a:normAutofit fontScale="77500" lnSpcReduction="20000"/>
          </a:bodyPr>
          <a:lstStyle/>
          <a:p>
            <a:r>
              <a:rPr lang="en-US" dirty="0"/>
              <a:t/>
            </a:r>
            <a:br>
              <a:rPr lang="en-US" dirty="0"/>
            </a:br>
            <a:r>
              <a:rPr lang="en-US" dirty="0"/>
              <a:t>The phases of metal elements in the periodic table refer to their physical states under normal conditions of temperature and pressure. In the context of the periodic table, metals can exist in three primary phases: solid, liquid, and gas. Here are notes about each phase:</a:t>
            </a:r>
          </a:p>
          <a:p>
            <a:r>
              <a:rPr lang="en-US" b="1" dirty="0"/>
              <a:t>Solid Phase:</a:t>
            </a:r>
            <a:endParaRPr lang="en-US" dirty="0"/>
          </a:p>
          <a:p>
            <a:pPr lvl="1"/>
            <a:r>
              <a:rPr lang="en-US" dirty="0"/>
              <a:t>The majority of metal elements in the periodic table exist in the solid phase at room temperature.</a:t>
            </a:r>
          </a:p>
          <a:p>
            <a:pPr lvl="1"/>
            <a:r>
              <a:rPr lang="en-US" dirty="0"/>
              <a:t>Metals are characterized by a crystalline structure in the solid state, where atoms are closely packed in a repeating pattern, forming a metallic lattice.</a:t>
            </a:r>
          </a:p>
          <a:p>
            <a:pPr lvl="1"/>
            <a:r>
              <a:rPr lang="en-US" dirty="0"/>
              <a:t>Solid metals have a definite shape and volume. They are typically dense and have high melting points.</a:t>
            </a:r>
          </a:p>
        </p:txBody>
      </p:sp>
      <p:sp>
        <p:nvSpPr>
          <p:cNvPr id="4" name="Content Placeholder 3"/>
          <p:cNvSpPr>
            <a:spLocks noGrp="1"/>
          </p:cNvSpPr>
          <p:nvPr>
            <p:ph sz="half" idx="2"/>
          </p:nvPr>
        </p:nvSpPr>
        <p:spPr/>
        <p:txBody>
          <a:bodyPr>
            <a:normAutofit fontScale="77500" lnSpcReduction="20000"/>
          </a:bodyPr>
          <a:lstStyle/>
          <a:p>
            <a:r>
              <a:rPr lang="en-US" b="1" dirty="0"/>
              <a:t>Liquid Phase:</a:t>
            </a:r>
            <a:endParaRPr lang="en-US" dirty="0"/>
          </a:p>
          <a:p>
            <a:r>
              <a:rPr lang="en-US" dirty="0"/>
              <a:t>Under certain conditions, some metals can transition from the solid phase to the liquid phase.</a:t>
            </a:r>
          </a:p>
          <a:p>
            <a:r>
              <a:rPr lang="en-US" dirty="0"/>
              <a:t>The temperature at which a metal transitions from solid to liquid is its melting point. Different metals have different melting points.</a:t>
            </a:r>
          </a:p>
          <a:p>
            <a:r>
              <a:rPr lang="en-US" dirty="0"/>
              <a:t>In the liquid phase, metals lose their rigid structure, and atoms are more mobile. This phase is less common for most metals under normal conditions.</a:t>
            </a:r>
          </a:p>
          <a:p>
            <a:endParaRPr lang="en-US" dirty="0"/>
          </a:p>
        </p:txBody>
      </p:sp>
    </p:spTree>
    <p:extLst>
      <p:ext uri="{BB962C8B-B14F-4D97-AF65-F5344CB8AC3E}">
        <p14:creationId xmlns:p14="http://schemas.microsoft.com/office/powerpoint/2010/main" val="4051507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solidFill>
                  <a:schemeClr val="accent2">
                    <a:lumMod val="75000"/>
                  </a:schemeClr>
                </a:solidFill>
              </a:rPr>
              <a:t>phases </a:t>
            </a:r>
            <a:r>
              <a:rPr lang="en-US" sz="2800" b="1" dirty="0">
                <a:solidFill>
                  <a:schemeClr val="accent2">
                    <a:lumMod val="75000"/>
                  </a:schemeClr>
                </a:solidFill>
              </a:rPr>
              <a:t>of Metal Elements</a:t>
            </a:r>
            <a:endParaRPr lang="en-US" dirty="0"/>
          </a:p>
        </p:txBody>
      </p:sp>
      <p:sp>
        <p:nvSpPr>
          <p:cNvPr id="3" name="Content Placeholder 2"/>
          <p:cNvSpPr>
            <a:spLocks noGrp="1"/>
          </p:cNvSpPr>
          <p:nvPr>
            <p:ph sz="half" idx="1"/>
          </p:nvPr>
        </p:nvSpPr>
        <p:spPr/>
        <p:txBody>
          <a:bodyPr>
            <a:normAutofit fontScale="92500" lnSpcReduction="10000"/>
          </a:bodyPr>
          <a:lstStyle/>
          <a:p>
            <a:r>
              <a:rPr lang="en-US" b="1" dirty="0"/>
              <a:t>Gas Phase:</a:t>
            </a:r>
            <a:endParaRPr lang="en-US" dirty="0"/>
          </a:p>
          <a:p>
            <a:r>
              <a:rPr lang="en-US" dirty="0"/>
              <a:t>In general, metals exist in the solid or liquid phases at room temperature, and only a few metals exist in the gaseous state under normal conditions.</a:t>
            </a:r>
          </a:p>
          <a:p>
            <a:r>
              <a:rPr lang="en-US" dirty="0"/>
              <a:t>The transition to the gas phase typically occurs at very high temperatures, often beyond those encountered in everyday conditions.</a:t>
            </a:r>
          </a:p>
          <a:p>
            <a:r>
              <a:rPr lang="en-US" dirty="0"/>
              <a:t>Some metals, such as mercury, have relatively low boiling points, allowing them to exist in the liquid phase at or near room temperature.</a:t>
            </a:r>
          </a:p>
          <a:p>
            <a:endParaRPr lang="en-US" dirty="0"/>
          </a:p>
        </p:txBody>
      </p:sp>
      <p:sp>
        <p:nvSpPr>
          <p:cNvPr id="4" name="Content Placeholder 3"/>
          <p:cNvSpPr>
            <a:spLocks noGrp="1"/>
          </p:cNvSpPr>
          <p:nvPr>
            <p:ph sz="half" idx="2"/>
          </p:nvPr>
        </p:nvSpPr>
        <p:spPr/>
        <p:txBody>
          <a:bodyPr>
            <a:normAutofit fontScale="92500" lnSpcReduction="10000"/>
          </a:bodyPr>
          <a:lstStyle/>
          <a:p>
            <a:r>
              <a:rPr lang="en-US" b="1" dirty="0"/>
              <a:t>Special Consideration - Mercury:</a:t>
            </a:r>
            <a:endParaRPr lang="en-US" dirty="0"/>
          </a:p>
          <a:p>
            <a:r>
              <a:rPr lang="en-US" dirty="0"/>
              <a:t>Mercury (Hg) is a unique metal that remains in the liquid phase at room temperature. It has a low melting point and is the only metal that exists in liquid form under standard conditions.</a:t>
            </a:r>
          </a:p>
          <a:p>
            <a:endParaRPr lang="en-US" dirty="0"/>
          </a:p>
        </p:txBody>
      </p:sp>
    </p:spTree>
    <p:extLst>
      <p:ext uri="{BB962C8B-B14F-4D97-AF65-F5344CB8AC3E}">
        <p14:creationId xmlns:p14="http://schemas.microsoft.com/office/powerpoint/2010/main" val="2782875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85" y="0"/>
            <a:ext cx="9390185" cy="5143500"/>
          </a:xfrm>
          <a:prstGeom prst="rect">
            <a:avLst/>
          </a:prstGeom>
        </p:spPr>
      </p:pic>
    </p:spTree>
    <p:extLst>
      <p:ext uri="{BB962C8B-B14F-4D97-AF65-F5344CB8AC3E}">
        <p14:creationId xmlns:p14="http://schemas.microsoft.com/office/powerpoint/2010/main" val="34964852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90461" cy="5143499"/>
          </a:xfrm>
          <a:prstGeom prst="rect">
            <a:avLst/>
          </a:prstGeom>
        </p:spPr>
      </p:pic>
    </p:spTree>
    <p:extLst>
      <p:ext uri="{BB962C8B-B14F-4D97-AF65-F5344CB8AC3E}">
        <p14:creationId xmlns:p14="http://schemas.microsoft.com/office/powerpoint/2010/main" val="2325917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54" y="-95018"/>
            <a:ext cx="9272955" cy="5384296"/>
          </a:xfrm>
          <a:prstGeom prst="rect">
            <a:avLst/>
          </a:prstGeom>
        </p:spPr>
      </p:pic>
    </p:spTree>
    <p:extLst>
      <p:ext uri="{BB962C8B-B14F-4D97-AF65-F5344CB8AC3E}">
        <p14:creationId xmlns:p14="http://schemas.microsoft.com/office/powerpoint/2010/main" val="1184977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2"/>
                </a:solidFill>
              </a:rPr>
              <a:t>Type Of Element </a:t>
            </a:r>
            <a:r>
              <a:rPr lang="en-US" b="1" dirty="0" smtClean="0">
                <a:solidFill>
                  <a:schemeClr val="accent2"/>
                </a:solidFill>
              </a:rPr>
              <a:t>&amp; </a:t>
            </a:r>
            <a:r>
              <a:rPr lang="en-US" b="1" dirty="0" err="1" smtClean="0">
                <a:solidFill>
                  <a:schemeClr val="accent2"/>
                </a:solidFill>
              </a:rPr>
              <a:t>PriceAnalysis</a:t>
            </a:r>
            <a:r>
              <a:rPr lang="en-US" b="1" dirty="0" smtClean="0">
                <a:solidFill>
                  <a:schemeClr val="accent2"/>
                </a:solidFill>
              </a:rPr>
              <a:t> </a:t>
            </a:r>
            <a:endParaRPr lang="en-US" b="1" dirty="0">
              <a:solidFill>
                <a:schemeClr val="accent2"/>
              </a:solidFill>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29490" y="1952625"/>
            <a:ext cx="2092483" cy="2562225"/>
          </a:xfrm>
        </p:spPr>
      </p:pic>
      <p:sp>
        <p:nvSpPr>
          <p:cNvPr id="4" name="Content Placeholder 3"/>
          <p:cNvSpPr>
            <a:spLocks noGrp="1"/>
          </p:cNvSpPr>
          <p:nvPr>
            <p:ph sz="half" idx="2"/>
          </p:nvPr>
        </p:nvSpPr>
        <p:spPr/>
        <p:txBody>
          <a:bodyPr/>
          <a:lstStyle/>
          <a:p>
            <a:r>
              <a:rPr lang="en-US" dirty="0"/>
              <a:t>It seems that </a:t>
            </a:r>
            <a:r>
              <a:rPr lang="en-US" b="1" dirty="0"/>
              <a:t>Transition Metals</a:t>
            </a:r>
            <a:r>
              <a:rPr lang="en-US" dirty="0"/>
              <a:t> have the highest properties and therefore the highest </a:t>
            </a:r>
            <a:r>
              <a:rPr lang="en-US" dirty="0" err="1"/>
              <a:t>price,Let's</a:t>
            </a:r>
            <a:r>
              <a:rPr lang="en-US" dirty="0"/>
              <a:t> find out</a:t>
            </a:r>
            <a:r>
              <a:rPr lang="en-US" dirty="0" smtClean="0"/>
              <a:t>!</a:t>
            </a:r>
          </a:p>
          <a:p>
            <a:r>
              <a:rPr lang="en-US" dirty="0" smtClean="0">
                <a:solidFill>
                  <a:schemeClr val="tx1"/>
                </a:solidFill>
              </a:rPr>
              <a:t>Metallic </a:t>
            </a:r>
            <a:r>
              <a:rPr lang="en-US" dirty="0">
                <a:solidFill>
                  <a:schemeClr val="tx1"/>
                </a:solidFill>
              </a:rPr>
              <a:t>Elements: Features highly correlated With Properties</a:t>
            </a:r>
          </a:p>
        </p:txBody>
      </p:sp>
    </p:spTree>
    <p:extLst>
      <p:ext uri="{BB962C8B-B14F-4D97-AF65-F5344CB8AC3E}">
        <p14:creationId xmlns:p14="http://schemas.microsoft.com/office/powerpoint/2010/main" val="20855671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3796196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0"/>
        <p:cNvGrpSpPr/>
        <p:nvPr/>
      </p:nvGrpSpPr>
      <p:grpSpPr>
        <a:xfrm>
          <a:off x="0" y="0"/>
          <a:ext cx="0" cy="0"/>
          <a:chOff x="0" y="0"/>
          <a:chExt cx="0" cy="0"/>
        </a:xfrm>
      </p:grpSpPr>
      <p:sp>
        <p:nvSpPr>
          <p:cNvPr id="72" name="Google Shape;72;p16"/>
          <p:cNvSpPr/>
          <p:nvPr/>
        </p:nvSpPr>
        <p:spPr>
          <a:xfrm>
            <a:off x="703625" y="3014925"/>
            <a:ext cx="3679200" cy="170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6"/>
          <p:cNvSpPr/>
          <p:nvPr/>
        </p:nvSpPr>
        <p:spPr>
          <a:xfrm>
            <a:off x="2836784" y="3211564"/>
            <a:ext cx="1332600" cy="1332600"/>
          </a:xfrm>
          <a:prstGeom prst="pie">
            <a:avLst>
              <a:gd name="adj1" fmla="val 0"/>
              <a:gd name="adj2" fmla="val 19864621"/>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6"/>
          <p:cNvSpPr/>
          <p:nvPr/>
        </p:nvSpPr>
        <p:spPr>
          <a:xfrm>
            <a:off x="4799375" y="3014925"/>
            <a:ext cx="3679200" cy="1708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6"/>
          <p:cNvSpPr/>
          <p:nvPr/>
        </p:nvSpPr>
        <p:spPr>
          <a:xfrm>
            <a:off x="6910884" y="3234364"/>
            <a:ext cx="1332600" cy="1332600"/>
          </a:xfrm>
          <a:prstGeom prst="pie">
            <a:avLst>
              <a:gd name="adj1" fmla="val 0"/>
              <a:gd name="adj2" fmla="val 1629423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6"/>
          <p:cNvSpPr txBox="1"/>
          <p:nvPr/>
        </p:nvSpPr>
        <p:spPr>
          <a:xfrm>
            <a:off x="4373950" y="3221893"/>
            <a:ext cx="1277700" cy="449700"/>
          </a:xfrm>
          <a:prstGeom prst="rect">
            <a:avLst/>
          </a:prstGeom>
          <a:noFill/>
          <a:ln>
            <a:noFill/>
          </a:ln>
        </p:spPr>
        <p:txBody>
          <a:bodyPr spcFirstLastPara="1" wrap="square" lIns="91425" tIns="91425" rIns="91425" bIns="91425" anchor="ctr" anchorCtr="0">
            <a:noAutofit/>
          </a:bodyPr>
          <a:lstStyle/>
          <a:p>
            <a:pPr lvl="0" algn="r"/>
            <a:r>
              <a:rPr lang="en-US" sz="2000" dirty="0">
                <a:solidFill>
                  <a:schemeClr val="accent3">
                    <a:lumMod val="50000"/>
                  </a:schemeClr>
                </a:solidFill>
                <a:latin typeface="Fira Sans Extra Condensed Medium"/>
                <a:ea typeface="Fira Sans Extra Condensed Medium"/>
                <a:cs typeface="Fira Sans Extra Condensed Medium"/>
                <a:sym typeface="Fira Sans Extra Condensed Medium"/>
              </a:rPr>
              <a:t>Gold</a:t>
            </a:r>
            <a:endParaRPr lang="en-US" sz="2000" dirty="0">
              <a:solidFill>
                <a:schemeClr val="accent3">
                  <a:lumMod val="50000"/>
                </a:schemeClr>
              </a:solidFill>
              <a:latin typeface="Fira Sans Extra Condensed Medium"/>
              <a:ea typeface="Fira Sans Extra Condensed Medium"/>
              <a:cs typeface="Fira Sans Extra Condensed Medium"/>
              <a:sym typeface="Fira Sans Extra Condensed Medium"/>
            </a:endParaRPr>
          </a:p>
        </p:txBody>
      </p:sp>
      <p:sp>
        <p:nvSpPr>
          <p:cNvPr id="77" name="Google Shape;77;p16"/>
          <p:cNvSpPr txBox="1"/>
          <p:nvPr/>
        </p:nvSpPr>
        <p:spPr>
          <a:xfrm>
            <a:off x="7237491" y="4000185"/>
            <a:ext cx="722700" cy="44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6"/>
                </a:solidFill>
                <a:latin typeface="Fira Sans Condensed"/>
                <a:ea typeface="Fira Sans Condensed"/>
                <a:cs typeface="Fira Sans Condensed"/>
                <a:sym typeface="Fira Sans Condensed"/>
              </a:rPr>
              <a:t>75%</a:t>
            </a:r>
            <a:endParaRPr sz="1800" b="1">
              <a:solidFill>
                <a:schemeClr val="accent6"/>
              </a:solidFill>
              <a:latin typeface="Fira Sans Condensed"/>
              <a:ea typeface="Fira Sans Condensed"/>
              <a:cs typeface="Fira Sans Condensed"/>
              <a:sym typeface="Fira Sans Condensed"/>
            </a:endParaRPr>
          </a:p>
        </p:txBody>
      </p:sp>
      <p:sp>
        <p:nvSpPr>
          <p:cNvPr id="78" name="Google Shape;78;p16"/>
          <p:cNvSpPr txBox="1"/>
          <p:nvPr/>
        </p:nvSpPr>
        <p:spPr>
          <a:xfrm>
            <a:off x="5012800" y="3647238"/>
            <a:ext cx="1779000" cy="919737"/>
          </a:xfrm>
          <a:prstGeom prst="rect">
            <a:avLst/>
          </a:prstGeom>
          <a:noFill/>
          <a:ln>
            <a:noFill/>
          </a:ln>
        </p:spPr>
        <p:txBody>
          <a:bodyPr spcFirstLastPara="1" wrap="square" lIns="91425" tIns="91425" rIns="91425" bIns="91425" anchor="ctr" anchorCtr="0">
            <a:noAutofit/>
          </a:bodyPr>
          <a:lstStyle/>
          <a:p>
            <a:pPr lvl="0"/>
            <a:r>
              <a:rPr lang="en-US" sz="1100" dirty="0"/>
              <a:t>widely used in jewelry and electronics.</a:t>
            </a:r>
            <a:endParaRPr sz="1050" dirty="0">
              <a:solidFill>
                <a:srgbClr val="FFFFFF"/>
              </a:solidFill>
              <a:latin typeface="Roboto Medium"/>
              <a:ea typeface="Roboto Medium"/>
              <a:cs typeface="Roboto Medium"/>
              <a:sym typeface="Roboto Medium"/>
            </a:endParaRPr>
          </a:p>
        </p:txBody>
      </p:sp>
      <p:sp>
        <p:nvSpPr>
          <p:cNvPr id="79" name="Google Shape;79;p16"/>
          <p:cNvSpPr txBox="1"/>
          <p:nvPr/>
        </p:nvSpPr>
        <p:spPr>
          <a:xfrm>
            <a:off x="917053" y="3197538"/>
            <a:ext cx="1277700" cy="449700"/>
          </a:xfrm>
          <a:prstGeom prst="rect">
            <a:avLst/>
          </a:prstGeom>
          <a:noFill/>
          <a:ln>
            <a:noFill/>
          </a:ln>
        </p:spPr>
        <p:txBody>
          <a:bodyPr spcFirstLastPara="1" wrap="square" lIns="91425" tIns="91425" rIns="91425" bIns="91425" anchor="ctr" anchorCtr="0">
            <a:noAutofit/>
          </a:bodyPr>
          <a:lstStyle/>
          <a:p>
            <a:pPr lvl="0" algn="r"/>
            <a:r>
              <a:rPr lang="en-US" sz="2000" dirty="0">
                <a:solidFill>
                  <a:schemeClr val="accent1"/>
                </a:solidFill>
                <a:latin typeface="Fira Sans Extra Condensed Medium"/>
                <a:ea typeface="Fira Sans Extra Condensed Medium"/>
                <a:cs typeface="Fira Sans Extra Condensed Medium"/>
                <a:sym typeface="Fira Sans Extra Condensed Medium"/>
              </a:rPr>
              <a:t>Rhodium</a:t>
            </a:r>
            <a:endParaRPr lang="en-US" sz="20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80" name="Google Shape;80;p16"/>
          <p:cNvSpPr txBox="1"/>
          <p:nvPr/>
        </p:nvSpPr>
        <p:spPr>
          <a:xfrm>
            <a:off x="1091253" y="3671454"/>
            <a:ext cx="1809000" cy="919737"/>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n-US" sz="1100" dirty="0"/>
              <a:t>Rhodium prices can be volatile, and it is one of the most valuable precious </a:t>
            </a:r>
            <a:endParaRPr sz="1050" dirty="0">
              <a:solidFill>
                <a:schemeClr val="lt1"/>
              </a:solidFill>
              <a:latin typeface="Roboto Medium"/>
              <a:ea typeface="Roboto Medium"/>
              <a:cs typeface="Roboto Medium"/>
              <a:sym typeface="Roboto Medium"/>
            </a:endParaRPr>
          </a:p>
        </p:txBody>
      </p:sp>
      <p:sp>
        <p:nvSpPr>
          <p:cNvPr id="81" name="Google Shape;81;p16"/>
          <p:cNvSpPr txBox="1"/>
          <p:nvPr/>
        </p:nvSpPr>
        <p:spPr>
          <a:xfrm>
            <a:off x="3141741" y="4000185"/>
            <a:ext cx="722700" cy="44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3"/>
                </a:solidFill>
                <a:latin typeface="Fira Sans Condensed"/>
                <a:ea typeface="Fira Sans Condensed"/>
                <a:cs typeface="Fira Sans Condensed"/>
                <a:sym typeface="Fira Sans Condensed"/>
              </a:rPr>
              <a:t>90%</a:t>
            </a:r>
            <a:endParaRPr sz="1800" b="1">
              <a:solidFill>
                <a:schemeClr val="accent3"/>
              </a:solidFill>
              <a:latin typeface="Fira Sans Condensed"/>
              <a:ea typeface="Fira Sans Condensed"/>
              <a:cs typeface="Fira Sans Condensed"/>
              <a:sym typeface="Fira Sans Condensed"/>
            </a:endParaRPr>
          </a:p>
        </p:txBody>
      </p:sp>
      <p:sp>
        <p:nvSpPr>
          <p:cNvPr id="82" name="Google Shape;82;p16"/>
          <p:cNvSpPr/>
          <p:nvPr/>
        </p:nvSpPr>
        <p:spPr>
          <a:xfrm>
            <a:off x="2836784" y="3211564"/>
            <a:ext cx="1332600" cy="1332600"/>
          </a:xfrm>
          <a:prstGeom prst="pie">
            <a:avLst>
              <a:gd name="adj1" fmla="val 19710341"/>
              <a:gd name="adj2" fmla="val 7332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p:nvPr/>
        </p:nvSpPr>
        <p:spPr>
          <a:xfrm>
            <a:off x="4790244" y="2385625"/>
            <a:ext cx="1749600" cy="374100"/>
          </a:xfrm>
          <a:prstGeom prst="rect">
            <a:avLst/>
          </a:prstGeom>
          <a:noFill/>
          <a:ln>
            <a:noFill/>
          </a:ln>
        </p:spPr>
        <p:txBody>
          <a:bodyPr spcFirstLastPara="1" wrap="square" lIns="91425" tIns="91425" rIns="91425" bIns="91425" anchor="ctr" anchorCtr="0">
            <a:noAutofit/>
          </a:bodyPr>
          <a:lstStyle/>
          <a:p>
            <a:pPr lvl="0"/>
            <a:r>
              <a:rPr lang="en-US" sz="1200" dirty="0"/>
              <a:t>precious metal with diverse industrial applications</a:t>
            </a:r>
            <a:endParaRPr sz="1100" dirty="0">
              <a:solidFill>
                <a:srgbClr val="000000"/>
              </a:solidFill>
              <a:latin typeface="Roboto"/>
              <a:ea typeface="Roboto"/>
              <a:cs typeface="Roboto"/>
              <a:sym typeface="Roboto"/>
            </a:endParaRPr>
          </a:p>
        </p:txBody>
      </p:sp>
      <p:sp>
        <p:nvSpPr>
          <p:cNvPr id="84" name="Google Shape;84;p16"/>
          <p:cNvSpPr txBox="1"/>
          <p:nvPr/>
        </p:nvSpPr>
        <p:spPr>
          <a:xfrm>
            <a:off x="4807177" y="1968845"/>
            <a:ext cx="1125600" cy="28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smtClean="0">
                <a:solidFill>
                  <a:schemeClr val="accent4"/>
                </a:solidFill>
                <a:latin typeface="Fira Sans Extra Condensed Medium"/>
                <a:ea typeface="Fira Sans Extra Condensed Medium"/>
                <a:cs typeface="Fira Sans Extra Condensed Medium"/>
                <a:sym typeface="Fira Sans Extra Condensed Medium"/>
              </a:rPr>
              <a:t>Pallidum</a:t>
            </a:r>
            <a:endParaRPr sz="17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85" name="Google Shape;85;p16"/>
          <p:cNvSpPr txBox="1"/>
          <p:nvPr/>
        </p:nvSpPr>
        <p:spPr>
          <a:xfrm>
            <a:off x="4790244" y="1323375"/>
            <a:ext cx="1749600" cy="628568"/>
          </a:xfrm>
          <a:prstGeom prst="rect">
            <a:avLst/>
          </a:prstGeom>
          <a:noFill/>
          <a:ln>
            <a:noFill/>
          </a:ln>
        </p:spPr>
        <p:txBody>
          <a:bodyPr spcFirstLastPara="1" wrap="square" lIns="91425" tIns="91425" rIns="91425" bIns="91425" anchor="ctr" anchorCtr="0">
            <a:noAutofit/>
          </a:bodyPr>
          <a:lstStyle/>
          <a:p>
            <a:pPr lvl="0">
              <a:buSzPts val="1100"/>
            </a:pPr>
            <a:r>
              <a:rPr lang="en-US" sz="1200" dirty="0" smtClean="0"/>
              <a:t>catalyst </a:t>
            </a:r>
            <a:r>
              <a:rPr lang="en-US" sz="1200" dirty="0"/>
              <a:t>in various industrial processes</a:t>
            </a:r>
            <a:endParaRPr sz="1100" dirty="0">
              <a:solidFill>
                <a:srgbClr val="000000"/>
              </a:solidFill>
              <a:latin typeface="Roboto"/>
              <a:ea typeface="Roboto"/>
              <a:cs typeface="Roboto"/>
              <a:sym typeface="Roboto"/>
            </a:endParaRPr>
          </a:p>
        </p:txBody>
      </p:sp>
      <p:sp>
        <p:nvSpPr>
          <p:cNvPr id="86" name="Google Shape;86;p16"/>
          <p:cNvSpPr txBox="1"/>
          <p:nvPr/>
        </p:nvSpPr>
        <p:spPr>
          <a:xfrm>
            <a:off x="4851450" y="1055525"/>
            <a:ext cx="1125600" cy="28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smtClean="0">
                <a:solidFill>
                  <a:schemeClr val="accent1"/>
                </a:solidFill>
                <a:latin typeface="Fira Sans Extra Condensed Medium"/>
                <a:ea typeface="Fira Sans Extra Condensed Medium"/>
                <a:cs typeface="Fira Sans Extra Condensed Medium"/>
                <a:sym typeface="Fira Sans Extra Condensed Medium"/>
              </a:rPr>
              <a:t>Rhodium</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87" name="Google Shape;87;p16"/>
          <p:cNvSpPr txBox="1"/>
          <p:nvPr/>
        </p:nvSpPr>
        <p:spPr>
          <a:xfrm>
            <a:off x="6699576" y="2200425"/>
            <a:ext cx="1779000" cy="559300"/>
          </a:xfrm>
          <a:prstGeom prst="rect">
            <a:avLst/>
          </a:prstGeom>
          <a:noFill/>
          <a:ln>
            <a:noFill/>
          </a:ln>
        </p:spPr>
        <p:txBody>
          <a:bodyPr spcFirstLastPara="1" wrap="square" lIns="91425" tIns="91425" rIns="91425" bIns="91425" anchor="ctr" anchorCtr="0">
            <a:noAutofit/>
          </a:bodyPr>
          <a:lstStyle/>
          <a:p>
            <a:pPr lvl="0"/>
            <a:r>
              <a:rPr lang="en-US" sz="1200" dirty="0"/>
              <a:t>is a dense and corrosion-resistant metal</a:t>
            </a:r>
            <a:endParaRPr sz="1100" dirty="0">
              <a:solidFill>
                <a:srgbClr val="000000"/>
              </a:solidFill>
              <a:latin typeface="Roboto"/>
              <a:ea typeface="Roboto"/>
              <a:cs typeface="Roboto"/>
              <a:sym typeface="Roboto"/>
            </a:endParaRPr>
          </a:p>
        </p:txBody>
      </p:sp>
      <p:sp>
        <p:nvSpPr>
          <p:cNvPr id="88" name="Google Shape;88;p16"/>
          <p:cNvSpPr txBox="1"/>
          <p:nvPr/>
        </p:nvSpPr>
        <p:spPr>
          <a:xfrm>
            <a:off x="6638975" y="1968845"/>
            <a:ext cx="1125600" cy="28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smtClean="0">
                <a:solidFill>
                  <a:schemeClr val="accent5"/>
                </a:solidFill>
                <a:latin typeface="Fira Sans Extra Condensed Medium"/>
                <a:ea typeface="Fira Sans Extra Condensed Medium"/>
                <a:cs typeface="Fira Sans Extra Condensed Medium"/>
                <a:sym typeface="Fira Sans Extra Condensed Medium"/>
              </a:rPr>
              <a:t>Iridium</a:t>
            </a:r>
            <a:endParaRPr sz="1700"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89" name="Google Shape;89;p16"/>
          <p:cNvSpPr txBox="1"/>
          <p:nvPr/>
        </p:nvSpPr>
        <p:spPr>
          <a:xfrm>
            <a:off x="6699576" y="1484951"/>
            <a:ext cx="1749600" cy="374100"/>
          </a:xfrm>
          <a:prstGeom prst="rect">
            <a:avLst/>
          </a:prstGeom>
          <a:noFill/>
          <a:ln>
            <a:noFill/>
          </a:ln>
        </p:spPr>
        <p:txBody>
          <a:bodyPr spcFirstLastPara="1" wrap="square" lIns="91425" tIns="91425" rIns="91425" bIns="91425" anchor="ctr" anchorCtr="0">
            <a:noAutofit/>
          </a:bodyPr>
          <a:lstStyle/>
          <a:p>
            <a:pPr lvl="0">
              <a:buSzPts val="1100"/>
            </a:pPr>
            <a:r>
              <a:rPr lang="en-US" sz="1200" dirty="0"/>
              <a:t>highly valued precious metal.</a:t>
            </a:r>
            <a:endParaRPr sz="1100" dirty="0">
              <a:solidFill>
                <a:srgbClr val="000000"/>
              </a:solidFill>
              <a:latin typeface="Roboto"/>
              <a:ea typeface="Roboto"/>
              <a:cs typeface="Roboto"/>
              <a:sym typeface="Roboto"/>
            </a:endParaRPr>
          </a:p>
        </p:txBody>
      </p:sp>
      <p:sp>
        <p:nvSpPr>
          <p:cNvPr id="90" name="Google Shape;90;p16"/>
          <p:cNvSpPr txBox="1"/>
          <p:nvPr/>
        </p:nvSpPr>
        <p:spPr>
          <a:xfrm>
            <a:off x="6539844" y="1106168"/>
            <a:ext cx="1125600" cy="28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smtClean="0">
                <a:solidFill>
                  <a:schemeClr val="accent2"/>
                </a:solidFill>
                <a:latin typeface="Fira Sans Extra Condensed Medium"/>
                <a:ea typeface="Fira Sans Extra Condensed Medium"/>
                <a:cs typeface="Fira Sans Extra Condensed Medium"/>
                <a:sym typeface="Fira Sans Extra Condensed Medium"/>
              </a:rPr>
              <a:t>Gold</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5" name="Rectangle 4"/>
          <p:cNvSpPr/>
          <p:nvPr/>
        </p:nvSpPr>
        <p:spPr>
          <a:xfrm>
            <a:off x="594201" y="430181"/>
            <a:ext cx="3371436" cy="400110"/>
          </a:xfrm>
          <a:prstGeom prst="rect">
            <a:avLst/>
          </a:prstGeom>
        </p:spPr>
        <p:txBody>
          <a:bodyPr wrap="none">
            <a:spAutoFit/>
          </a:bodyPr>
          <a:lstStyle/>
          <a:p>
            <a:r>
              <a:rPr lang="en-US" sz="2000" b="1" dirty="0" smtClean="0">
                <a:solidFill>
                  <a:schemeClr val="accent1"/>
                </a:solidFill>
              </a:rPr>
              <a:t>Price </a:t>
            </a:r>
            <a:r>
              <a:rPr lang="en-US" sz="2000" b="1" dirty="0">
                <a:solidFill>
                  <a:schemeClr val="accent1"/>
                </a:solidFill>
              </a:rPr>
              <a:t>of </a:t>
            </a:r>
            <a:r>
              <a:rPr lang="en-US" sz="2000" b="1" dirty="0" smtClean="0">
                <a:solidFill>
                  <a:schemeClr val="accent1"/>
                </a:solidFill>
              </a:rPr>
              <a:t>Transition </a:t>
            </a:r>
            <a:r>
              <a:rPr lang="en-US" sz="2000" b="1" dirty="0">
                <a:solidFill>
                  <a:schemeClr val="accent1"/>
                </a:solidFill>
              </a:rPr>
              <a:t>Metals</a:t>
            </a:r>
            <a:r>
              <a:rPr lang="en" sz="2000" b="1" dirty="0" smtClean="0">
                <a:solidFill>
                  <a:schemeClr val="accent1"/>
                </a:solidFill>
              </a:rPr>
              <a:t> </a:t>
            </a:r>
            <a:endParaRPr lang="en-US" sz="2000" b="1" dirty="0">
              <a:solidFill>
                <a:schemeClr val="accent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47" y="873383"/>
            <a:ext cx="3921730" cy="209451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27" name="Google Shape;427;p25"/>
          <p:cNvSpPr txBox="1">
            <a:spLocks noGrp="1"/>
          </p:cNvSpPr>
          <p:nvPr>
            <p:ph type="title"/>
          </p:nvPr>
        </p:nvSpPr>
        <p:spPr>
          <a:xfrm>
            <a:off x="913790" y="544211"/>
            <a:ext cx="6571060" cy="530223"/>
          </a:xfrm>
          <a:prstGeom prst="rect">
            <a:avLst/>
          </a:prstGeom>
        </p:spPr>
        <p:txBody>
          <a:bodyPr spcFirstLastPara="1" wrap="square" lIns="91425" tIns="91425" rIns="91425" bIns="91425" anchor="ctr" anchorCtr="0">
            <a:noAutofit/>
          </a:bodyPr>
          <a:lstStyle/>
          <a:p>
            <a:pPr lvl="0" algn="ctr">
              <a:spcBef>
                <a:spcPts val="0"/>
              </a:spcBef>
            </a:pPr>
            <a:r>
              <a:rPr lang="en-US" sz="1600" b="1" dirty="0">
                <a:solidFill>
                  <a:schemeClr val="accent2">
                    <a:lumMod val="75000"/>
                  </a:schemeClr>
                </a:solidFill>
              </a:rPr>
              <a:t>Metals Price vs [Atomic </a:t>
            </a:r>
            <a:r>
              <a:rPr lang="en-US" sz="1600" b="1" dirty="0" smtClean="0">
                <a:solidFill>
                  <a:schemeClr val="accent2">
                    <a:lumMod val="75000"/>
                  </a:schemeClr>
                </a:solidFill>
              </a:rPr>
              <a:t>Mass</a:t>
            </a:r>
            <a:r>
              <a:rPr lang="en-US" sz="1600" b="1" dirty="0">
                <a:solidFill>
                  <a:schemeClr val="accent2">
                    <a:lumMod val="75000"/>
                  </a:schemeClr>
                </a:solidFill>
              </a:rPr>
              <a:t>, Number of Neutrons, Number of </a:t>
            </a:r>
            <a:r>
              <a:rPr lang="en-US" sz="1600" b="1" dirty="0" err="1">
                <a:solidFill>
                  <a:schemeClr val="accent2">
                    <a:lumMod val="75000"/>
                  </a:schemeClr>
                </a:solidFill>
              </a:rPr>
              <a:t>Electrons|Protons</a:t>
            </a:r>
            <a:r>
              <a:rPr lang="en-US" sz="1600" b="1" dirty="0">
                <a:solidFill>
                  <a:schemeClr val="accent2">
                    <a:lumMod val="75000"/>
                  </a:schemeClr>
                </a:solidFill>
              </a:rPr>
              <a:t>]</a:t>
            </a:r>
            <a:endParaRPr sz="1600" b="1" dirty="0">
              <a:solidFill>
                <a:schemeClr val="accent2">
                  <a:lumMod val="75000"/>
                </a:schemeClr>
              </a:solidFill>
            </a:endParaRPr>
          </a:p>
        </p:txBody>
      </p:sp>
      <p:sp>
        <p:nvSpPr>
          <p:cNvPr id="432" name="Google Shape;432;p25"/>
          <p:cNvSpPr txBox="1"/>
          <p:nvPr/>
        </p:nvSpPr>
        <p:spPr>
          <a:xfrm>
            <a:off x="319119" y="4632380"/>
            <a:ext cx="1900200" cy="3279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dirty="0" smtClean="0">
                <a:solidFill>
                  <a:schemeClr val="accent1"/>
                </a:solidFill>
                <a:latin typeface="Fira Sans Extra Condensed"/>
                <a:ea typeface="Fira Sans Extra Condensed"/>
                <a:cs typeface="Fira Sans Extra Condensed"/>
                <a:sym typeface="Fira Sans Extra Condensed"/>
              </a:rPr>
              <a:t>Atomic Mass</a:t>
            </a:r>
            <a:endParaRPr sz="1600" b="1" dirty="0">
              <a:solidFill>
                <a:schemeClr val="accent1"/>
              </a:solidFill>
              <a:latin typeface="Fira Sans Extra Condensed"/>
              <a:ea typeface="Fira Sans Extra Condensed"/>
              <a:cs typeface="Fira Sans Extra Condensed"/>
              <a:sym typeface="Fira Sans Extra Condensed"/>
            </a:endParaRPr>
          </a:p>
        </p:txBody>
      </p:sp>
      <p:sp>
        <p:nvSpPr>
          <p:cNvPr id="433" name="Google Shape;433;p25"/>
          <p:cNvSpPr txBox="1"/>
          <p:nvPr/>
        </p:nvSpPr>
        <p:spPr>
          <a:xfrm flipH="1">
            <a:off x="-1125415" y="3940919"/>
            <a:ext cx="1708540" cy="691461"/>
          </a:xfrm>
          <a:prstGeom prst="rect">
            <a:avLst/>
          </a:prstGeom>
          <a:noFill/>
          <a:ln>
            <a:noFill/>
          </a:ln>
        </p:spPr>
        <p:txBody>
          <a:bodyPr spcFirstLastPara="1" wrap="square" lIns="182875" tIns="0" rIns="182875" bIns="0" anchor="ctr" anchorCtr="0">
            <a:noAutofit/>
          </a:bodyPr>
          <a:lstStyle/>
          <a:p>
            <a:pPr lvl="0">
              <a:lnSpc>
                <a:spcPct val="115000"/>
              </a:lnSpc>
            </a:pPr>
            <a:endParaRPr sz="1200" dirty="0">
              <a:latin typeface="Roboto"/>
              <a:ea typeface="Roboto"/>
              <a:cs typeface="Roboto"/>
              <a:sym typeface="Roboto"/>
            </a:endParaRPr>
          </a:p>
        </p:txBody>
      </p:sp>
      <p:sp>
        <p:nvSpPr>
          <p:cNvPr id="434" name="Google Shape;434;p25"/>
          <p:cNvSpPr txBox="1"/>
          <p:nvPr/>
        </p:nvSpPr>
        <p:spPr>
          <a:xfrm>
            <a:off x="2608837" y="4632380"/>
            <a:ext cx="1900200" cy="3279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dirty="0" smtClean="0">
                <a:solidFill>
                  <a:schemeClr val="accent2"/>
                </a:solidFill>
                <a:latin typeface="Fira Sans Extra Condensed"/>
                <a:ea typeface="Fira Sans Extra Condensed"/>
                <a:cs typeface="Fira Sans Extra Condensed"/>
                <a:sym typeface="Fira Sans Extra Condensed"/>
              </a:rPr>
              <a:t>NO.Neutrons</a:t>
            </a:r>
            <a:endParaRPr sz="1600" b="1" dirty="0">
              <a:solidFill>
                <a:schemeClr val="accent2"/>
              </a:solidFill>
              <a:latin typeface="Fira Sans Extra Condensed"/>
              <a:ea typeface="Fira Sans Extra Condensed"/>
              <a:cs typeface="Fira Sans Extra Condensed"/>
              <a:sym typeface="Fira Sans Extra Condensed"/>
            </a:endParaRPr>
          </a:p>
        </p:txBody>
      </p:sp>
      <p:sp>
        <p:nvSpPr>
          <p:cNvPr id="436" name="Google Shape;436;p25"/>
          <p:cNvSpPr txBox="1"/>
          <p:nvPr/>
        </p:nvSpPr>
        <p:spPr>
          <a:xfrm>
            <a:off x="4634550" y="4646241"/>
            <a:ext cx="1900200" cy="3279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dirty="0" smtClean="0">
                <a:solidFill>
                  <a:schemeClr val="accent4"/>
                </a:solidFill>
                <a:latin typeface="Fira Sans Extra Condensed"/>
                <a:ea typeface="Fira Sans Extra Condensed"/>
                <a:cs typeface="Fira Sans Extra Condensed"/>
                <a:sym typeface="Fira Sans Extra Condensed"/>
              </a:rPr>
              <a:t>NO.Electrons</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438" name="Google Shape;438;p25"/>
          <p:cNvSpPr txBox="1"/>
          <p:nvPr/>
        </p:nvSpPr>
        <p:spPr>
          <a:xfrm>
            <a:off x="6660263" y="4632380"/>
            <a:ext cx="1900200" cy="3279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dirty="0" smtClean="0">
                <a:solidFill>
                  <a:schemeClr val="accent6"/>
                </a:solidFill>
                <a:latin typeface="Fira Sans Extra Condensed"/>
                <a:ea typeface="Fira Sans Extra Condensed"/>
                <a:cs typeface="Fira Sans Extra Condensed"/>
                <a:sym typeface="Fira Sans Extra Condensed"/>
              </a:rPr>
              <a:t>Price</a:t>
            </a:r>
            <a:endParaRPr sz="1600" b="1" dirty="0">
              <a:solidFill>
                <a:schemeClr val="accent6"/>
              </a:solidFill>
              <a:latin typeface="Fira Sans Extra Condensed"/>
              <a:ea typeface="Fira Sans Extra Condensed"/>
              <a:cs typeface="Fira Sans Extra Condensed"/>
              <a:sym typeface="Fira Sans Extra Condensed"/>
            </a:endParaRPr>
          </a:p>
        </p:txBody>
      </p:sp>
      <p:sp>
        <p:nvSpPr>
          <p:cNvPr id="451" name="Google Shape;451;p25"/>
          <p:cNvSpPr txBox="1"/>
          <p:nvPr/>
        </p:nvSpPr>
        <p:spPr>
          <a:xfrm>
            <a:off x="9853442" y="1985817"/>
            <a:ext cx="371700" cy="21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latin typeface="Roboto"/>
              <a:ea typeface="Roboto"/>
              <a:cs typeface="Roboto"/>
              <a:sym typeface="Robot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19" y="1676428"/>
            <a:ext cx="8464062" cy="2628052"/>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gray">
          <a:xfrm>
            <a:off x="737002" y="470906"/>
            <a:ext cx="8520600" cy="841800"/>
          </a:xfrm>
          <a:prstGeom prst="rect">
            <a:avLst/>
          </a:prstGeom>
        </p:spPr>
        <p:txBody>
          <a:bodyPr spcFirstLastPara="1" vert="horz" wrap="square" lIns="91425" tIns="91425" rIns="91425" bIns="91425" rtlCol="0" anchor="ctr" anchorCtr="0">
            <a:noAutofit/>
          </a:bodyPr>
          <a:lstStyle>
            <a:lvl1pPr lvl="0" algn="ctr" defTabSz="342900" rtl="0" eaLnBrk="1" latinLnBrk="0" hangingPunct="1">
              <a:spcBef>
                <a:spcPts val="0"/>
              </a:spcBef>
              <a:spcAft>
                <a:spcPts val="0"/>
              </a:spcAft>
              <a:buSzPts val="3600"/>
              <a:buNone/>
              <a:defRPr sz="3600" b="0" i="0" kern="1200">
                <a:solidFill>
                  <a:schemeClr val="bg2"/>
                </a:solidFill>
                <a:latin typeface="+mj-lt"/>
                <a:ea typeface="+mj-ea"/>
                <a:cs typeface="+mj-cs"/>
              </a:defRPr>
            </a:lvl1pPr>
            <a:lvl2pPr lvl="1" algn="ctr" eaLnBrk="1" hangingPunct="1">
              <a:spcBef>
                <a:spcPts val="0"/>
              </a:spcBef>
              <a:spcAft>
                <a:spcPts val="0"/>
              </a:spcAft>
              <a:buSzPts val="3600"/>
              <a:buNone/>
              <a:defRPr sz="3600">
                <a:solidFill>
                  <a:schemeClr val="tx2"/>
                </a:solidFill>
              </a:defRPr>
            </a:lvl2pPr>
            <a:lvl3pPr lvl="2" algn="ctr" eaLnBrk="1" hangingPunct="1">
              <a:spcBef>
                <a:spcPts val="0"/>
              </a:spcBef>
              <a:spcAft>
                <a:spcPts val="0"/>
              </a:spcAft>
              <a:buSzPts val="3600"/>
              <a:buNone/>
              <a:defRPr sz="3600">
                <a:solidFill>
                  <a:schemeClr val="tx2"/>
                </a:solidFill>
              </a:defRPr>
            </a:lvl3pPr>
            <a:lvl4pPr lvl="3" algn="ctr" eaLnBrk="1" hangingPunct="1">
              <a:spcBef>
                <a:spcPts val="0"/>
              </a:spcBef>
              <a:spcAft>
                <a:spcPts val="0"/>
              </a:spcAft>
              <a:buSzPts val="3600"/>
              <a:buNone/>
              <a:defRPr sz="3600">
                <a:solidFill>
                  <a:schemeClr val="tx2"/>
                </a:solidFill>
              </a:defRPr>
            </a:lvl4pPr>
            <a:lvl5pPr lvl="4" algn="ctr" eaLnBrk="1" hangingPunct="1">
              <a:spcBef>
                <a:spcPts val="0"/>
              </a:spcBef>
              <a:spcAft>
                <a:spcPts val="0"/>
              </a:spcAft>
              <a:buSzPts val="3600"/>
              <a:buNone/>
              <a:defRPr sz="3600">
                <a:solidFill>
                  <a:schemeClr val="tx2"/>
                </a:solidFill>
              </a:defRPr>
            </a:lvl5pPr>
            <a:lvl6pPr lvl="5" algn="ctr" eaLnBrk="1" hangingPunct="1">
              <a:spcBef>
                <a:spcPts val="0"/>
              </a:spcBef>
              <a:spcAft>
                <a:spcPts val="0"/>
              </a:spcAft>
              <a:buSzPts val="3600"/>
              <a:buNone/>
              <a:defRPr sz="3600">
                <a:solidFill>
                  <a:schemeClr val="tx2"/>
                </a:solidFill>
              </a:defRPr>
            </a:lvl6pPr>
            <a:lvl7pPr lvl="6" algn="ctr" eaLnBrk="1" hangingPunct="1">
              <a:spcBef>
                <a:spcPts val="0"/>
              </a:spcBef>
              <a:spcAft>
                <a:spcPts val="0"/>
              </a:spcAft>
              <a:buSzPts val="3600"/>
              <a:buNone/>
              <a:defRPr sz="3600">
                <a:solidFill>
                  <a:schemeClr val="tx2"/>
                </a:solidFill>
              </a:defRPr>
            </a:lvl7pPr>
            <a:lvl8pPr lvl="7" algn="ctr" eaLnBrk="1" hangingPunct="1">
              <a:spcBef>
                <a:spcPts val="0"/>
              </a:spcBef>
              <a:spcAft>
                <a:spcPts val="0"/>
              </a:spcAft>
              <a:buSzPts val="3600"/>
              <a:buNone/>
              <a:defRPr sz="3600">
                <a:solidFill>
                  <a:schemeClr val="tx2"/>
                </a:solidFill>
              </a:defRPr>
            </a:lvl8pPr>
            <a:lvl9pPr lvl="8" algn="ctr" eaLnBrk="1" hangingPunct="1">
              <a:spcBef>
                <a:spcPts val="0"/>
              </a:spcBef>
              <a:spcAft>
                <a:spcPts val="0"/>
              </a:spcAft>
              <a:buSzPts val="3600"/>
              <a:buNone/>
              <a:defRPr sz="3600">
                <a:solidFill>
                  <a:schemeClr val="tx2"/>
                </a:solidFill>
              </a:defRPr>
            </a:lvl9pPr>
          </a:lstStyle>
          <a:p>
            <a:pPr>
              <a:buClrTx/>
              <a:buFontTx/>
            </a:pPr>
            <a:r>
              <a:rPr lang="en-US" smtClean="0"/>
              <a:t>Table of content</a:t>
            </a:r>
            <a:endParaRPr lang="en-US" dirty="0"/>
          </a:p>
        </p:txBody>
      </p:sp>
      <p:sp>
        <p:nvSpPr>
          <p:cNvPr id="4" name="Rectangle 3"/>
          <p:cNvSpPr/>
          <p:nvPr/>
        </p:nvSpPr>
        <p:spPr>
          <a:xfrm>
            <a:off x="95693" y="1921328"/>
            <a:ext cx="3721395" cy="2462213"/>
          </a:xfrm>
          <a:prstGeom prst="rect">
            <a:avLst/>
          </a:prstGeom>
        </p:spPr>
        <p:txBody>
          <a:bodyPr wrap="square">
            <a:spAutoFit/>
          </a:bodyPr>
          <a:lstStyle/>
          <a:p>
            <a:r>
              <a:rPr lang="en-US" b="1" u="sng" dirty="0" smtClean="0">
                <a:solidFill>
                  <a:schemeClr val="accent2">
                    <a:lumMod val="75000"/>
                  </a:schemeClr>
                </a:solidFill>
                <a:latin typeface="Helvetica Neue"/>
              </a:rPr>
              <a:t>1.About </a:t>
            </a:r>
            <a:r>
              <a:rPr lang="en-US" b="1" u="sng" dirty="0">
                <a:solidFill>
                  <a:schemeClr val="accent2">
                    <a:lumMod val="75000"/>
                  </a:schemeClr>
                </a:solidFill>
                <a:latin typeface="Helvetica Neue"/>
              </a:rPr>
              <a:t>Periodic </a:t>
            </a:r>
            <a:r>
              <a:rPr lang="en-US" b="1" u="sng" dirty="0" smtClean="0">
                <a:solidFill>
                  <a:schemeClr val="accent2">
                    <a:lumMod val="75000"/>
                  </a:schemeClr>
                </a:solidFill>
                <a:latin typeface="Helvetica Neue"/>
              </a:rPr>
              <a:t>Table</a:t>
            </a:r>
          </a:p>
          <a:p>
            <a:endParaRPr lang="en-US" b="1" u="sng" dirty="0" smtClean="0">
              <a:solidFill>
                <a:schemeClr val="accent2">
                  <a:lumMod val="75000"/>
                </a:schemeClr>
              </a:solidFill>
              <a:latin typeface="Helvetica Neue"/>
            </a:endParaRPr>
          </a:p>
          <a:p>
            <a:r>
              <a:rPr lang="en-US" b="1" u="sng" dirty="0" smtClean="0">
                <a:solidFill>
                  <a:schemeClr val="accent2">
                    <a:lumMod val="75000"/>
                  </a:schemeClr>
                </a:solidFill>
                <a:latin typeface="Helvetica Neue"/>
              </a:rPr>
              <a:t>2</a:t>
            </a:r>
            <a:r>
              <a:rPr lang="en-US" b="1" u="sng" dirty="0">
                <a:solidFill>
                  <a:schemeClr val="accent2">
                    <a:lumMod val="75000"/>
                  </a:schemeClr>
                </a:solidFill>
                <a:latin typeface="Helvetica Neue"/>
              </a:rPr>
              <a:t>. Data </a:t>
            </a:r>
            <a:r>
              <a:rPr lang="en-US" b="1" u="sng" dirty="0" smtClean="0">
                <a:solidFill>
                  <a:schemeClr val="accent2">
                    <a:lumMod val="75000"/>
                  </a:schemeClr>
                </a:solidFill>
                <a:latin typeface="Helvetica Neue"/>
              </a:rPr>
              <a:t>Gathering</a:t>
            </a:r>
            <a:endParaRPr lang="en-US" b="1" u="sng" dirty="0">
              <a:solidFill>
                <a:schemeClr val="accent2">
                  <a:lumMod val="75000"/>
                </a:schemeClr>
              </a:solidFill>
              <a:latin typeface="Helvetica Neue"/>
            </a:endParaRPr>
          </a:p>
          <a:p>
            <a:pPr marL="285750" indent="-285750">
              <a:buFont typeface="Arial" panose="020B0604020202020204" pitchFamily="34" charset="0"/>
              <a:buChar char="•"/>
            </a:pPr>
            <a:r>
              <a:rPr lang="en-US" b="1" u="sng" dirty="0" smtClean="0">
                <a:solidFill>
                  <a:schemeClr val="accent2">
                    <a:lumMod val="75000"/>
                  </a:schemeClr>
                </a:solidFill>
                <a:latin typeface="Helvetica Neue"/>
              </a:rPr>
              <a:t>By </a:t>
            </a:r>
            <a:r>
              <a:rPr lang="en-US" b="1" u="sng" dirty="0">
                <a:solidFill>
                  <a:schemeClr val="accent2">
                    <a:lumMod val="75000"/>
                  </a:schemeClr>
                </a:solidFill>
                <a:latin typeface="Helvetica Neue"/>
              </a:rPr>
              <a:t>Web </a:t>
            </a:r>
            <a:r>
              <a:rPr lang="en-US" b="1" u="sng" dirty="0" smtClean="0">
                <a:solidFill>
                  <a:schemeClr val="accent2">
                    <a:lumMod val="75000"/>
                  </a:schemeClr>
                </a:solidFill>
                <a:latin typeface="Helvetica Neue"/>
              </a:rPr>
              <a:t>Scraping</a:t>
            </a:r>
            <a:endParaRPr lang="en-US" b="1" u="sng" dirty="0">
              <a:solidFill>
                <a:schemeClr val="accent2">
                  <a:lumMod val="75000"/>
                </a:schemeClr>
              </a:solidFill>
              <a:latin typeface="Helvetica Neue"/>
            </a:endParaRPr>
          </a:p>
          <a:p>
            <a:pPr marL="285750" lvl="3" indent="-285750">
              <a:buFont typeface="Arial" panose="020B0604020202020204" pitchFamily="34" charset="0"/>
              <a:buChar char="•"/>
            </a:pPr>
            <a:r>
              <a:rPr lang="en-US" b="1" u="sng" dirty="0">
                <a:solidFill>
                  <a:schemeClr val="accent2">
                    <a:lumMod val="75000"/>
                  </a:schemeClr>
                </a:solidFill>
                <a:latin typeface="Helvetica Neue"/>
              </a:rPr>
              <a:t>From </a:t>
            </a:r>
            <a:r>
              <a:rPr lang="en-US" b="1" u="sng" dirty="0" err="1">
                <a:solidFill>
                  <a:schemeClr val="accent2">
                    <a:lumMod val="75000"/>
                  </a:schemeClr>
                </a:solidFill>
                <a:latin typeface="Helvetica Neue"/>
              </a:rPr>
              <a:t>Kaggle</a:t>
            </a:r>
            <a:r>
              <a:rPr lang="en-US" b="1" u="sng" dirty="0">
                <a:solidFill>
                  <a:schemeClr val="accent2">
                    <a:lumMod val="75000"/>
                  </a:schemeClr>
                </a:solidFill>
                <a:latin typeface="Helvetica Neue"/>
              </a:rPr>
              <a:t/>
            </a:r>
            <a:br>
              <a:rPr lang="en-US" b="1" u="sng" dirty="0">
                <a:solidFill>
                  <a:schemeClr val="accent2">
                    <a:lumMod val="75000"/>
                  </a:schemeClr>
                </a:solidFill>
                <a:latin typeface="Helvetica Neue"/>
              </a:rPr>
            </a:br>
            <a:endParaRPr lang="en-US" b="1" u="sng" dirty="0">
              <a:solidFill>
                <a:schemeClr val="accent2">
                  <a:lumMod val="75000"/>
                </a:schemeClr>
              </a:solidFill>
              <a:latin typeface="Helvetica Neue"/>
            </a:endParaRPr>
          </a:p>
          <a:p>
            <a:r>
              <a:rPr lang="en-US" b="1" u="sng" dirty="0">
                <a:solidFill>
                  <a:schemeClr val="accent2">
                    <a:lumMod val="75000"/>
                  </a:schemeClr>
                </a:solidFill>
                <a:latin typeface="Helvetica Neue"/>
              </a:rPr>
              <a:t>3. Data </a:t>
            </a:r>
            <a:r>
              <a:rPr lang="en-US" b="1" u="sng" dirty="0" smtClean="0">
                <a:solidFill>
                  <a:schemeClr val="accent2">
                    <a:lumMod val="75000"/>
                  </a:schemeClr>
                </a:solidFill>
                <a:latin typeface="Helvetica Neue"/>
              </a:rPr>
              <a:t>Merging</a:t>
            </a:r>
          </a:p>
          <a:p>
            <a:endParaRPr lang="en-US" b="1" u="sng" dirty="0" smtClean="0">
              <a:solidFill>
                <a:schemeClr val="accent2">
                  <a:lumMod val="75000"/>
                </a:schemeClr>
              </a:solidFill>
              <a:latin typeface="Helvetica Neue"/>
            </a:endParaRPr>
          </a:p>
          <a:p>
            <a:r>
              <a:rPr lang="en-US" b="1" u="sng" dirty="0" smtClean="0">
                <a:solidFill>
                  <a:schemeClr val="accent2">
                    <a:lumMod val="75000"/>
                  </a:schemeClr>
                </a:solidFill>
                <a:latin typeface="Helvetica Neue"/>
              </a:rPr>
              <a:t>4</a:t>
            </a:r>
            <a:r>
              <a:rPr lang="en-US" b="1" u="sng" dirty="0">
                <a:solidFill>
                  <a:schemeClr val="accent2">
                    <a:lumMod val="75000"/>
                  </a:schemeClr>
                </a:solidFill>
                <a:latin typeface="Helvetica Neue"/>
              </a:rPr>
              <a:t>. Exploratory Data Analysis (EDA</a:t>
            </a:r>
            <a:r>
              <a:rPr lang="en-US" b="1" u="sng" dirty="0" smtClean="0">
                <a:solidFill>
                  <a:schemeClr val="accent2">
                    <a:lumMod val="75000"/>
                  </a:schemeClr>
                </a:solidFill>
                <a:latin typeface="Helvetica Neue"/>
              </a:rPr>
              <a:t>)</a:t>
            </a:r>
            <a:endParaRPr lang="en-US" b="1" u="sng" dirty="0">
              <a:solidFill>
                <a:schemeClr val="accent2">
                  <a:lumMod val="75000"/>
                </a:schemeClr>
              </a:solidFill>
              <a:latin typeface="Helvetica Neue"/>
            </a:endParaRPr>
          </a:p>
          <a:p>
            <a:pPr marL="285750" indent="-285750">
              <a:buFont typeface="Arial" panose="020B0604020202020204" pitchFamily="34" charset="0"/>
              <a:buChar char="•"/>
            </a:pPr>
            <a:r>
              <a:rPr lang="en-US" b="1" u="sng" dirty="0">
                <a:solidFill>
                  <a:schemeClr val="accent2">
                    <a:lumMod val="75000"/>
                  </a:schemeClr>
                </a:solidFill>
                <a:latin typeface="Helvetica Neue"/>
              </a:rPr>
              <a:t>Understanding the  </a:t>
            </a:r>
            <a:r>
              <a:rPr lang="en-US" b="1" u="sng" dirty="0" smtClean="0">
                <a:solidFill>
                  <a:schemeClr val="accent2">
                    <a:lumMod val="75000"/>
                  </a:schemeClr>
                </a:solidFill>
                <a:latin typeface="Helvetica Neue"/>
              </a:rPr>
              <a:t>Dataset</a:t>
            </a:r>
            <a:endParaRPr lang="en-US" b="1" u="sng" dirty="0">
              <a:solidFill>
                <a:schemeClr val="accent2">
                  <a:lumMod val="75000"/>
                </a:schemeClr>
              </a:solidFill>
              <a:latin typeface="Helvetica Neue"/>
            </a:endParaRPr>
          </a:p>
          <a:p>
            <a:pPr marL="285750" indent="-285750">
              <a:buFont typeface="Arial" panose="020B0604020202020204" pitchFamily="34" charset="0"/>
              <a:buChar char="•"/>
            </a:pPr>
            <a:r>
              <a:rPr lang="en-US" b="1" u="sng" dirty="0">
                <a:solidFill>
                  <a:schemeClr val="accent2">
                    <a:lumMod val="75000"/>
                  </a:schemeClr>
                </a:solidFill>
                <a:latin typeface="Helvetica Neue"/>
              </a:rPr>
              <a:t>Data Profiling</a:t>
            </a:r>
            <a:endParaRPr lang="en-US" b="1" u="sng" dirty="0">
              <a:solidFill>
                <a:schemeClr val="accent2">
                  <a:lumMod val="50000"/>
                </a:schemeClr>
              </a:solidFill>
              <a:latin typeface="Helvetica Neue"/>
            </a:endParaRPr>
          </a:p>
        </p:txBody>
      </p:sp>
      <p:sp>
        <p:nvSpPr>
          <p:cNvPr id="5" name="Rectangle 4"/>
          <p:cNvSpPr/>
          <p:nvPr/>
        </p:nvSpPr>
        <p:spPr>
          <a:xfrm>
            <a:off x="5007934" y="1950061"/>
            <a:ext cx="3859619" cy="2246769"/>
          </a:xfrm>
          <a:prstGeom prst="rect">
            <a:avLst/>
          </a:prstGeom>
        </p:spPr>
        <p:txBody>
          <a:bodyPr wrap="square">
            <a:spAutoFit/>
          </a:bodyPr>
          <a:lstStyle/>
          <a:p>
            <a:r>
              <a:rPr lang="en-US" b="1" u="sng" dirty="0">
                <a:solidFill>
                  <a:schemeClr val="accent2">
                    <a:lumMod val="75000"/>
                  </a:schemeClr>
                </a:solidFill>
                <a:latin typeface="Helvetica Neue"/>
              </a:rPr>
              <a:t> </a:t>
            </a:r>
            <a:r>
              <a:rPr lang="en-US" b="1" u="sng" dirty="0" smtClean="0">
                <a:solidFill>
                  <a:schemeClr val="accent2">
                    <a:lumMod val="75000"/>
                  </a:schemeClr>
                </a:solidFill>
                <a:latin typeface="Helvetica Neue"/>
              </a:rPr>
              <a:t>5. </a:t>
            </a:r>
            <a:r>
              <a:rPr lang="en-US" b="1" u="sng" dirty="0">
                <a:solidFill>
                  <a:schemeClr val="accent2">
                    <a:lumMod val="75000"/>
                  </a:schemeClr>
                </a:solidFill>
                <a:latin typeface="Helvetica Neue"/>
              </a:rPr>
              <a:t>Data Cleaning</a:t>
            </a:r>
            <a:br>
              <a:rPr lang="en-US" b="1" u="sng" dirty="0">
                <a:solidFill>
                  <a:schemeClr val="accent2">
                    <a:lumMod val="75000"/>
                  </a:schemeClr>
                </a:solidFill>
                <a:latin typeface="Helvetica Neue"/>
              </a:rPr>
            </a:br>
            <a:endParaRPr lang="en-US" b="1" u="sng" dirty="0">
              <a:solidFill>
                <a:schemeClr val="accent2">
                  <a:lumMod val="75000"/>
                </a:schemeClr>
              </a:solidFill>
              <a:latin typeface="Helvetica Neue"/>
            </a:endParaRPr>
          </a:p>
          <a:p>
            <a:pPr marL="285750" indent="-285750">
              <a:buFont typeface="Arial" panose="020B0604020202020204" pitchFamily="34" charset="0"/>
              <a:buChar char="•"/>
            </a:pPr>
            <a:r>
              <a:rPr lang="en-US" b="1" u="sng" dirty="0" smtClean="0">
                <a:solidFill>
                  <a:schemeClr val="accent2">
                    <a:lumMod val="75000"/>
                  </a:schemeClr>
                </a:solidFill>
                <a:latin typeface="Helvetica Neue"/>
              </a:rPr>
              <a:t>1. Columns Format</a:t>
            </a:r>
            <a:br>
              <a:rPr lang="en-US" b="1" u="sng" dirty="0" smtClean="0">
                <a:solidFill>
                  <a:schemeClr val="accent2">
                    <a:lumMod val="75000"/>
                  </a:schemeClr>
                </a:solidFill>
                <a:latin typeface="Helvetica Neue"/>
              </a:rPr>
            </a:br>
            <a:endParaRPr lang="en-US" b="1" u="sng" dirty="0" smtClean="0">
              <a:solidFill>
                <a:schemeClr val="accent2">
                  <a:lumMod val="75000"/>
                </a:schemeClr>
              </a:solidFill>
              <a:latin typeface="Helvetica Neue"/>
            </a:endParaRPr>
          </a:p>
          <a:p>
            <a:pPr marL="285750" indent="-285750">
              <a:buFont typeface="Arial" panose="020B0604020202020204" pitchFamily="34" charset="0"/>
              <a:buChar char="•"/>
            </a:pPr>
            <a:r>
              <a:rPr lang="en-US" b="1" u="sng" dirty="0" smtClean="0">
                <a:solidFill>
                  <a:schemeClr val="accent2">
                    <a:lumMod val="75000"/>
                  </a:schemeClr>
                </a:solidFill>
                <a:latin typeface="Helvetica Neue"/>
              </a:rPr>
              <a:t>2</a:t>
            </a:r>
            <a:r>
              <a:rPr lang="en-US" b="1" u="sng" dirty="0">
                <a:solidFill>
                  <a:schemeClr val="accent2">
                    <a:lumMod val="75000"/>
                  </a:schemeClr>
                </a:solidFill>
                <a:latin typeface="Helvetica Neue"/>
              </a:rPr>
              <a:t>. Drop Un-wanted columns</a:t>
            </a:r>
            <a:br>
              <a:rPr lang="en-US" b="1" u="sng" dirty="0">
                <a:solidFill>
                  <a:schemeClr val="accent2">
                    <a:lumMod val="75000"/>
                  </a:schemeClr>
                </a:solidFill>
                <a:latin typeface="Helvetica Neue"/>
              </a:rPr>
            </a:br>
            <a:endParaRPr lang="en-US" b="1" u="sng" dirty="0">
              <a:solidFill>
                <a:schemeClr val="accent2">
                  <a:lumMod val="75000"/>
                </a:schemeClr>
              </a:solidFill>
              <a:latin typeface="Helvetica Neue"/>
            </a:endParaRPr>
          </a:p>
          <a:p>
            <a:pPr marL="285750" indent="-285750">
              <a:buFont typeface="Arial" panose="020B0604020202020204" pitchFamily="34" charset="0"/>
              <a:buChar char="•"/>
            </a:pPr>
            <a:r>
              <a:rPr lang="en-US" b="1" u="sng" dirty="0">
                <a:solidFill>
                  <a:schemeClr val="accent2">
                    <a:lumMod val="75000"/>
                  </a:schemeClr>
                </a:solidFill>
                <a:latin typeface="Helvetica Neue"/>
              </a:rPr>
              <a:t>3. </a:t>
            </a:r>
            <a:r>
              <a:rPr lang="en-US" b="1" u="sng" dirty="0" err="1">
                <a:solidFill>
                  <a:schemeClr val="accent2">
                    <a:lumMod val="75000"/>
                  </a:schemeClr>
                </a:solidFill>
                <a:latin typeface="Helvetica Neue"/>
              </a:rPr>
              <a:t>Nall</a:t>
            </a:r>
            <a:r>
              <a:rPr lang="en-US" b="1" u="sng" dirty="0">
                <a:solidFill>
                  <a:schemeClr val="accent2">
                    <a:lumMod val="75000"/>
                  </a:schemeClr>
                </a:solidFill>
                <a:latin typeface="Helvetica Neue"/>
              </a:rPr>
              <a:t> values Handling</a:t>
            </a:r>
            <a:br>
              <a:rPr lang="en-US" b="1" u="sng" dirty="0">
                <a:solidFill>
                  <a:schemeClr val="accent2">
                    <a:lumMod val="75000"/>
                  </a:schemeClr>
                </a:solidFill>
                <a:latin typeface="Helvetica Neue"/>
              </a:rPr>
            </a:br>
            <a:endParaRPr lang="en-US" b="1" u="sng" dirty="0">
              <a:solidFill>
                <a:schemeClr val="accent2">
                  <a:lumMod val="75000"/>
                </a:schemeClr>
              </a:solidFill>
              <a:latin typeface="Helvetica Neue"/>
            </a:endParaRPr>
          </a:p>
          <a:p>
            <a:pPr marL="285750" indent="-285750">
              <a:buFont typeface="Arial" panose="020B0604020202020204" pitchFamily="34" charset="0"/>
              <a:buChar char="•"/>
            </a:pPr>
            <a:r>
              <a:rPr lang="en-US" b="1" u="sng" dirty="0" smtClean="0">
                <a:solidFill>
                  <a:schemeClr val="accent2">
                    <a:lumMod val="75000"/>
                  </a:schemeClr>
                </a:solidFill>
                <a:latin typeface="Helvetica Neue"/>
              </a:rPr>
              <a:t>4. columns Name </a:t>
            </a:r>
            <a:r>
              <a:rPr lang="en-US" b="1" u="sng" dirty="0" err="1" smtClean="0">
                <a:solidFill>
                  <a:schemeClr val="accent2">
                    <a:lumMod val="75000"/>
                  </a:schemeClr>
                </a:solidFill>
                <a:latin typeface="Helvetica Neue"/>
              </a:rPr>
              <a:t>Handiling</a:t>
            </a:r>
            <a:r>
              <a:rPr lang="en-US" b="1" u="sng" dirty="0" smtClean="0">
                <a:solidFill>
                  <a:schemeClr val="accent2">
                    <a:lumMod val="75000"/>
                  </a:schemeClr>
                </a:solidFill>
                <a:latin typeface="Helvetica Neue"/>
              </a:rPr>
              <a:t> &amp; Arrangement</a:t>
            </a:r>
            <a:endParaRPr lang="en-US" b="1" u="sng" dirty="0">
              <a:solidFill>
                <a:schemeClr val="accent2">
                  <a:lumMod val="75000"/>
                </a:schemeClr>
              </a:solidFill>
              <a:latin typeface="Helvetica Neue"/>
            </a:endParaRPr>
          </a:p>
        </p:txBody>
      </p:sp>
    </p:spTree>
    <p:extLst>
      <p:ext uri="{BB962C8B-B14F-4D97-AF65-F5344CB8AC3E}">
        <p14:creationId xmlns:p14="http://schemas.microsoft.com/office/powerpoint/2010/main" val="5922581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a:solidFill>
                  <a:schemeClr val="accent2">
                    <a:lumMod val="75000"/>
                  </a:schemeClr>
                </a:solidFill>
              </a:rPr>
              <a:t>Metals Price vs [Atomic Mass, Number of Neutrons, Number of </a:t>
            </a:r>
            <a:r>
              <a:rPr lang="en-US" sz="1600" b="1" dirty="0" err="1">
                <a:solidFill>
                  <a:schemeClr val="accent2">
                    <a:lumMod val="75000"/>
                  </a:schemeClr>
                </a:solidFill>
              </a:rPr>
              <a:t>Electrons|Protons</a:t>
            </a:r>
            <a:r>
              <a:rPr lang="en-US" sz="1600" b="1" dirty="0">
                <a:solidFill>
                  <a:schemeClr val="accent2">
                    <a:lumMod val="75000"/>
                  </a:schemeClr>
                </a:solidFill>
              </a:rPr>
              <a:t>]</a:t>
            </a:r>
            <a:endParaRPr lang="en-US" sz="1600" dirty="0"/>
          </a:p>
        </p:txBody>
      </p:sp>
      <p:sp>
        <p:nvSpPr>
          <p:cNvPr id="3" name="Content Placeholder 2"/>
          <p:cNvSpPr>
            <a:spLocks noGrp="1"/>
          </p:cNvSpPr>
          <p:nvPr>
            <p:ph idx="1"/>
          </p:nvPr>
        </p:nvSpPr>
        <p:spPr/>
        <p:txBody>
          <a:bodyPr/>
          <a:lstStyle/>
          <a:p>
            <a:r>
              <a:rPr lang="en-US" b="1" dirty="0"/>
              <a:t>Atomic Mass</a:t>
            </a:r>
            <a:r>
              <a:rPr lang="en-US" dirty="0"/>
              <a:t>: There may be some correlation between the atomic mass of a metal and its price, but it's not a strict rule. Some heavy metals may be more valuable due to their scarcity or specific applications.</a:t>
            </a:r>
          </a:p>
          <a:p>
            <a:r>
              <a:rPr lang="en-US" b="1" dirty="0"/>
              <a:t>Number of Neutrons, Number of Electrons/Protons</a:t>
            </a:r>
            <a:r>
              <a:rPr lang="en-US" dirty="0"/>
              <a:t>: These properties are more intrinsic to the metal's composition. Changes in these values might affect the metal's stability and behavior in reactions, but their direct impact on price could be indirect.</a:t>
            </a:r>
          </a:p>
          <a:p>
            <a:endParaRPr lang="en-US" dirty="0"/>
          </a:p>
        </p:txBody>
      </p:sp>
    </p:spTree>
    <p:extLst>
      <p:ext uri="{BB962C8B-B14F-4D97-AF65-F5344CB8AC3E}">
        <p14:creationId xmlns:p14="http://schemas.microsoft.com/office/powerpoint/2010/main" val="2422513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846" y="1535723"/>
            <a:ext cx="9144000" cy="3607777"/>
          </a:xfrm>
          <a:prstGeom prst="rect">
            <a:avLst/>
          </a:prstGeom>
        </p:spPr>
      </p:pic>
      <p:sp>
        <p:nvSpPr>
          <p:cNvPr id="21" name="Rectangle 20"/>
          <p:cNvSpPr/>
          <p:nvPr/>
        </p:nvSpPr>
        <p:spPr>
          <a:xfrm>
            <a:off x="750392" y="706292"/>
            <a:ext cx="5604419" cy="400110"/>
          </a:xfrm>
          <a:prstGeom prst="rect">
            <a:avLst/>
          </a:prstGeom>
        </p:spPr>
        <p:txBody>
          <a:bodyPr wrap="none">
            <a:spAutoFit/>
          </a:bodyPr>
          <a:lstStyle/>
          <a:p>
            <a:r>
              <a:rPr lang="en-US" sz="2000" b="1" dirty="0">
                <a:solidFill>
                  <a:schemeClr val="accent2">
                    <a:lumMod val="75000"/>
                  </a:schemeClr>
                </a:solidFill>
              </a:rPr>
              <a:t>Metals Price vs [Melting Point, Boiling Point]</a:t>
            </a:r>
          </a:p>
        </p:txBody>
      </p:sp>
    </p:spTree>
    <p:extLst>
      <p:ext uri="{BB962C8B-B14F-4D97-AF65-F5344CB8AC3E}">
        <p14:creationId xmlns:p14="http://schemas.microsoft.com/office/powerpoint/2010/main" val="2795243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dirty="0">
                <a:solidFill>
                  <a:schemeClr val="accent2">
                    <a:lumMod val="75000"/>
                  </a:schemeClr>
                </a:solidFill>
              </a:rPr>
              <a:t>Metals Price vs [Melting Point, Boiling Point]</a:t>
            </a:r>
          </a:p>
        </p:txBody>
      </p:sp>
      <p:sp>
        <p:nvSpPr>
          <p:cNvPr id="3" name="Content Placeholder 2"/>
          <p:cNvSpPr>
            <a:spLocks noGrp="1"/>
          </p:cNvSpPr>
          <p:nvPr>
            <p:ph idx="1"/>
          </p:nvPr>
        </p:nvSpPr>
        <p:spPr/>
        <p:txBody>
          <a:bodyPr/>
          <a:lstStyle/>
          <a:p>
            <a:r>
              <a:rPr lang="en-US" b="1" dirty="0"/>
              <a:t>Melting Point, Boiling Point</a:t>
            </a:r>
            <a:r>
              <a:rPr lang="en-US" dirty="0"/>
              <a:t>: These properties are related to the metal's phase transition from solid to liquid and liquid to gas, respectively. While there might be some influence on price (e.g., high melting points in metals used in high-temperature applications), it's not the primary determinant.</a:t>
            </a:r>
          </a:p>
          <a:p>
            <a:pPr marL="0" indent="0">
              <a:buNone/>
            </a:pPr>
            <a:endParaRPr lang="en-US" dirty="0"/>
          </a:p>
        </p:txBody>
      </p:sp>
    </p:spTree>
    <p:extLst>
      <p:ext uri="{BB962C8B-B14F-4D97-AF65-F5344CB8AC3E}">
        <p14:creationId xmlns:p14="http://schemas.microsoft.com/office/powerpoint/2010/main" val="884376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dirty="0" smtClean="0">
                <a:solidFill>
                  <a:schemeClr val="accent2">
                    <a:lumMod val="75000"/>
                  </a:schemeClr>
                </a:solidFill>
              </a:rPr>
              <a:t>Transition </a:t>
            </a:r>
            <a:r>
              <a:rPr lang="en-US" sz="1800" b="1" dirty="0">
                <a:solidFill>
                  <a:schemeClr val="accent2">
                    <a:lumMod val="75000"/>
                  </a:schemeClr>
                </a:solidFill>
              </a:rPr>
              <a:t>Metals Price vs [Electronegativity, First Ionization, Density]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699846"/>
            <a:ext cx="9144001" cy="3443653"/>
          </a:xfrm>
        </p:spPr>
      </p:pic>
    </p:spTree>
    <p:extLst>
      <p:ext uri="{BB962C8B-B14F-4D97-AF65-F5344CB8AC3E}">
        <p14:creationId xmlns:p14="http://schemas.microsoft.com/office/powerpoint/2010/main" val="1270079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smtClean="0">
                <a:solidFill>
                  <a:schemeClr val="accent2">
                    <a:lumMod val="75000"/>
                  </a:schemeClr>
                </a:solidFill>
              </a:rPr>
              <a:t>Transition </a:t>
            </a:r>
            <a:r>
              <a:rPr lang="en-US" sz="1600" b="1" dirty="0">
                <a:solidFill>
                  <a:schemeClr val="accent2">
                    <a:lumMod val="75000"/>
                  </a:schemeClr>
                </a:solidFill>
              </a:rPr>
              <a:t>Metals Price vs [Electronegativity, First Ionization, Density]</a:t>
            </a:r>
          </a:p>
        </p:txBody>
      </p:sp>
      <p:sp>
        <p:nvSpPr>
          <p:cNvPr id="3" name="Content Placeholder 2"/>
          <p:cNvSpPr>
            <a:spLocks noGrp="1"/>
          </p:cNvSpPr>
          <p:nvPr>
            <p:ph idx="1"/>
          </p:nvPr>
        </p:nvSpPr>
        <p:spPr/>
        <p:txBody>
          <a:bodyPr/>
          <a:lstStyle/>
          <a:p>
            <a:r>
              <a:rPr lang="en-US" b="1" dirty="0"/>
              <a:t>Electronegativity</a:t>
            </a:r>
            <a:r>
              <a:rPr lang="en-US" dirty="0"/>
              <a:t>: Transition metals generally have moderate electronegativity values. The price might be influenced by their reactivity and use in various applications, but a direct correlation may not be straightforward.</a:t>
            </a:r>
          </a:p>
          <a:p>
            <a:r>
              <a:rPr lang="en-US" b="1" dirty="0"/>
              <a:t>First Ionization</a:t>
            </a:r>
            <a:r>
              <a:rPr lang="en-US" dirty="0"/>
              <a:t>: The energy required to remove the first electron. Transition metals may exhibit variable ionization energies. The relationship with price is likely indirect and influenced by factors like reactivity and demand.</a:t>
            </a:r>
          </a:p>
          <a:p>
            <a:r>
              <a:rPr lang="en-US" b="1" dirty="0"/>
              <a:t>Density</a:t>
            </a:r>
            <a:r>
              <a:rPr lang="en-US" dirty="0"/>
              <a:t>: Transition metals often have high densities. This can impact their applications, but it might not be a primary factor in determining price.</a:t>
            </a:r>
          </a:p>
          <a:p>
            <a:endParaRPr lang="en-US" dirty="0"/>
          </a:p>
        </p:txBody>
      </p:sp>
    </p:spTree>
    <p:extLst>
      <p:ext uri="{BB962C8B-B14F-4D97-AF65-F5344CB8AC3E}">
        <p14:creationId xmlns:p14="http://schemas.microsoft.com/office/powerpoint/2010/main" val="1467333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Periodic Table Dash APP</a:t>
            </a:r>
            <a:endParaRPr lang="en-US" dirty="0"/>
          </a:p>
        </p:txBody>
      </p:sp>
      <p:sp>
        <p:nvSpPr>
          <p:cNvPr id="3" name="Subtitle 2"/>
          <p:cNvSpPr>
            <a:spLocks noGrp="1"/>
          </p:cNvSpPr>
          <p:nvPr>
            <p:ph type="subTitle" idx="1"/>
          </p:nvPr>
        </p:nvSpPr>
        <p:spPr/>
        <p:txBody>
          <a:bodyPr/>
          <a:lstStyle/>
          <a:p>
            <a:r>
              <a:rPr lang="en-US" dirty="0" smtClean="0"/>
              <a:t>1.Bibble chart</a:t>
            </a:r>
          </a:p>
          <a:p>
            <a:r>
              <a:rPr lang="en-US" dirty="0" smtClean="0"/>
              <a:t>2.Bar Chart</a:t>
            </a:r>
            <a:endParaRPr lang="en-US" dirty="0"/>
          </a:p>
        </p:txBody>
      </p:sp>
    </p:spTree>
    <p:extLst>
      <p:ext uri="{BB962C8B-B14F-4D97-AF65-F5344CB8AC3E}">
        <p14:creationId xmlns:p14="http://schemas.microsoft.com/office/powerpoint/2010/main" val="1382504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2">
                    <a:lumMod val="75000"/>
                  </a:schemeClr>
                </a:solidFill>
              </a:rPr>
              <a:t>Periodic Table Dash App</a:t>
            </a:r>
            <a:endParaRPr lang="en-US" b="1" dirty="0">
              <a:solidFill>
                <a:schemeClr val="accent2">
                  <a:lumMod val="75000"/>
                </a:schemeClr>
              </a:solidFill>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01156" y="1952625"/>
            <a:ext cx="2349150" cy="2562225"/>
          </a:xfrm>
        </p:spPr>
      </p:pic>
      <p:sp>
        <p:nvSpPr>
          <p:cNvPr id="4" name="Content Placeholder 3"/>
          <p:cNvSpPr>
            <a:spLocks noGrp="1"/>
          </p:cNvSpPr>
          <p:nvPr>
            <p:ph sz="half" idx="2"/>
          </p:nvPr>
        </p:nvSpPr>
        <p:spPr/>
        <p:txBody>
          <a:bodyPr/>
          <a:lstStyle/>
          <a:p>
            <a:r>
              <a:rPr lang="en-US" dirty="0" smtClean="0"/>
              <a:t>Bubble Chart to show Distribution of Elements Price</a:t>
            </a:r>
          </a:p>
          <a:p>
            <a:r>
              <a:rPr lang="en-US" dirty="0" smtClean="0"/>
              <a:t>Bar Chart to show Properties of elements</a:t>
            </a:r>
            <a:endParaRPr lang="en-US" dirty="0"/>
          </a:p>
        </p:txBody>
      </p:sp>
    </p:spTree>
    <p:extLst>
      <p:ext uri="{BB962C8B-B14F-4D97-AF65-F5344CB8AC3E}">
        <p14:creationId xmlns:p14="http://schemas.microsoft.com/office/powerpoint/2010/main" val="2469483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002" y="470906"/>
            <a:ext cx="8520600" cy="841800"/>
          </a:xfrm>
        </p:spPr>
        <p:txBody>
          <a:bodyPr/>
          <a:lstStyle/>
          <a:p>
            <a:r>
              <a:rPr lang="en-US" dirty="0" smtClean="0"/>
              <a:t>Table of content</a:t>
            </a:r>
            <a:endParaRPr lang="en-US" dirty="0"/>
          </a:p>
        </p:txBody>
      </p:sp>
      <p:sp>
        <p:nvSpPr>
          <p:cNvPr id="3" name="Rectangle 2"/>
          <p:cNvSpPr/>
          <p:nvPr/>
        </p:nvSpPr>
        <p:spPr>
          <a:xfrm>
            <a:off x="244548" y="1950061"/>
            <a:ext cx="4848447" cy="2246769"/>
          </a:xfrm>
          <a:prstGeom prst="rect">
            <a:avLst/>
          </a:prstGeom>
        </p:spPr>
        <p:txBody>
          <a:bodyPr wrap="square">
            <a:spAutoFit/>
          </a:bodyPr>
          <a:lstStyle/>
          <a:p>
            <a:r>
              <a:rPr lang="en-US" b="1" u="sng" dirty="0" smtClean="0">
                <a:solidFill>
                  <a:schemeClr val="accent2">
                    <a:lumMod val="75000"/>
                  </a:schemeClr>
                </a:solidFill>
                <a:latin typeface="Helvetica Neue"/>
              </a:rPr>
              <a:t>6. </a:t>
            </a:r>
            <a:r>
              <a:rPr lang="en-US" b="1" u="sng" dirty="0">
                <a:solidFill>
                  <a:schemeClr val="accent2">
                    <a:lumMod val="75000"/>
                  </a:schemeClr>
                </a:solidFill>
                <a:latin typeface="Helvetica Neue"/>
              </a:rPr>
              <a:t>Data Analysis &amp; Visualization</a:t>
            </a:r>
            <a:br>
              <a:rPr lang="en-US" b="1" u="sng" dirty="0">
                <a:solidFill>
                  <a:schemeClr val="accent2">
                    <a:lumMod val="75000"/>
                  </a:schemeClr>
                </a:solidFill>
                <a:latin typeface="Helvetica Neue"/>
              </a:rPr>
            </a:br>
            <a:endParaRPr lang="en-US" b="1" u="sng" dirty="0">
              <a:solidFill>
                <a:schemeClr val="accent2">
                  <a:lumMod val="75000"/>
                </a:schemeClr>
              </a:solidFill>
              <a:latin typeface="Helvetica Neue"/>
            </a:endParaRPr>
          </a:p>
          <a:p>
            <a:pPr marL="285750" indent="-285750">
              <a:buFont typeface="Arial" panose="020B0604020202020204" pitchFamily="34" charset="0"/>
              <a:buChar char="•"/>
            </a:pPr>
            <a:r>
              <a:rPr lang="en-US" b="1" u="sng" dirty="0">
                <a:solidFill>
                  <a:schemeClr val="accent2">
                    <a:lumMod val="75000"/>
                  </a:schemeClr>
                </a:solidFill>
                <a:latin typeface="Helvetica Neue"/>
              </a:rPr>
              <a:t>1.  Phase of each Type of Metal Elements</a:t>
            </a:r>
          </a:p>
          <a:p>
            <a:pPr marL="285750" indent="-285750">
              <a:buFont typeface="Arial" panose="020B0604020202020204" pitchFamily="34" charset="0"/>
              <a:buChar char="•"/>
            </a:pPr>
            <a:r>
              <a:rPr lang="en-US" b="1" u="sng" dirty="0">
                <a:solidFill>
                  <a:schemeClr val="accent2">
                    <a:lumMod val="75000"/>
                  </a:schemeClr>
                </a:solidFill>
                <a:latin typeface="Helvetica Neue"/>
              </a:rPr>
              <a:t>2. Types of Metal Elements</a:t>
            </a:r>
          </a:p>
          <a:p>
            <a:pPr marL="285750" indent="-285750">
              <a:buFont typeface="Arial" panose="020B0604020202020204" pitchFamily="34" charset="0"/>
              <a:buChar char="•"/>
            </a:pPr>
            <a:r>
              <a:rPr lang="en-US" b="1" u="sng" dirty="0">
                <a:solidFill>
                  <a:schemeClr val="accent2">
                    <a:lumMod val="75000"/>
                  </a:schemeClr>
                </a:solidFill>
                <a:latin typeface="Helvetica Neue"/>
              </a:rPr>
              <a:t>3. Correlation of Features</a:t>
            </a:r>
          </a:p>
          <a:p>
            <a:pPr marL="285750" indent="-285750">
              <a:buFont typeface="Arial" panose="020B0604020202020204" pitchFamily="34" charset="0"/>
              <a:buChar char="•"/>
            </a:pPr>
            <a:endParaRPr lang="en-US" b="1" u="sng" dirty="0">
              <a:solidFill>
                <a:schemeClr val="accent2">
                  <a:lumMod val="75000"/>
                </a:schemeClr>
              </a:solidFill>
              <a:latin typeface="Helvetica Neue"/>
            </a:endParaRPr>
          </a:p>
          <a:p>
            <a:pPr marL="285750" indent="-285750">
              <a:buFont typeface="Arial" panose="020B0604020202020204" pitchFamily="34" charset="0"/>
              <a:buChar char="•"/>
            </a:pPr>
            <a:r>
              <a:rPr lang="en-US" b="1" u="sng" dirty="0">
                <a:solidFill>
                  <a:schemeClr val="accent2">
                    <a:lumMod val="75000"/>
                  </a:schemeClr>
                </a:solidFill>
                <a:latin typeface="Helvetica Neue"/>
              </a:rPr>
              <a:t>4. </a:t>
            </a:r>
            <a:r>
              <a:rPr lang="en-US" b="1" u="sng" dirty="0" err="1">
                <a:solidFill>
                  <a:schemeClr val="accent2">
                    <a:lumMod val="75000"/>
                  </a:schemeClr>
                </a:solidFill>
                <a:latin typeface="Helvetica Neue"/>
              </a:rPr>
              <a:t>Metalic</a:t>
            </a:r>
            <a:r>
              <a:rPr lang="en-US" b="1" u="sng" dirty="0">
                <a:solidFill>
                  <a:schemeClr val="accent2">
                    <a:lumMod val="75000"/>
                  </a:schemeClr>
                </a:solidFill>
                <a:latin typeface="Helvetica Neue"/>
              </a:rPr>
              <a:t> Elements: Features highly correlated With it's Type</a:t>
            </a:r>
            <a:br>
              <a:rPr lang="en-US" b="1" u="sng" dirty="0">
                <a:solidFill>
                  <a:schemeClr val="accent2">
                    <a:lumMod val="75000"/>
                  </a:schemeClr>
                </a:solidFill>
                <a:latin typeface="Helvetica Neue"/>
              </a:rPr>
            </a:br>
            <a:endParaRPr lang="en-US" b="1" u="sng" dirty="0">
              <a:solidFill>
                <a:schemeClr val="accent2">
                  <a:lumMod val="75000"/>
                </a:schemeClr>
              </a:solidFill>
              <a:latin typeface="Helvetica Neue"/>
            </a:endParaRPr>
          </a:p>
          <a:p>
            <a:pPr marL="285750" indent="-285750">
              <a:buFont typeface="Arial" panose="020B0604020202020204" pitchFamily="34" charset="0"/>
              <a:buChar char="•"/>
            </a:pPr>
            <a:r>
              <a:rPr lang="en-US" b="1" u="sng" dirty="0">
                <a:solidFill>
                  <a:schemeClr val="accent2">
                    <a:lumMod val="75000"/>
                  </a:schemeClr>
                </a:solidFill>
                <a:latin typeface="Helvetica Neue"/>
              </a:rPr>
              <a:t>5. </a:t>
            </a:r>
            <a:r>
              <a:rPr lang="en-US" b="1" u="sng" dirty="0" err="1">
                <a:solidFill>
                  <a:schemeClr val="accent2">
                    <a:lumMod val="75000"/>
                  </a:schemeClr>
                </a:solidFill>
                <a:latin typeface="Helvetica Neue"/>
              </a:rPr>
              <a:t>Transition_Metal</a:t>
            </a:r>
            <a:r>
              <a:rPr lang="en-US" b="1" u="sng" dirty="0">
                <a:solidFill>
                  <a:schemeClr val="accent2">
                    <a:lumMod val="75000"/>
                  </a:schemeClr>
                </a:solidFill>
                <a:latin typeface="Helvetica Neue"/>
              </a:rPr>
              <a:t> Analysis</a:t>
            </a:r>
          </a:p>
        </p:txBody>
      </p:sp>
      <p:sp>
        <p:nvSpPr>
          <p:cNvPr id="5" name="Rectangle 4"/>
          <p:cNvSpPr/>
          <p:nvPr/>
        </p:nvSpPr>
        <p:spPr>
          <a:xfrm>
            <a:off x="5007934" y="1950061"/>
            <a:ext cx="3859619" cy="307777"/>
          </a:xfrm>
          <a:prstGeom prst="rect">
            <a:avLst/>
          </a:prstGeom>
        </p:spPr>
        <p:txBody>
          <a:bodyPr wrap="square">
            <a:spAutoFit/>
          </a:bodyPr>
          <a:lstStyle/>
          <a:p>
            <a:r>
              <a:rPr lang="en-US" b="1" u="sng" dirty="0">
                <a:solidFill>
                  <a:schemeClr val="accent2">
                    <a:lumMod val="75000"/>
                  </a:schemeClr>
                </a:solidFill>
                <a:latin typeface="Helvetica Neue"/>
              </a:rPr>
              <a:t>7</a:t>
            </a:r>
            <a:r>
              <a:rPr lang="en-US" b="1" u="sng" dirty="0" smtClean="0">
                <a:solidFill>
                  <a:schemeClr val="accent2">
                    <a:lumMod val="75000"/>
                  </a:schemeClr>
                </a:solidFill>
                <a:latin typeface="Helvetica Neue"/>
              </a:rPr>
              <a:t>. </a:t>
            </a:r>
            <a:r>
              <a:rPr lang="en-US" b="1" u="sng" dirty="0">
                <a:solidFill>
                  <a:schemeClr val="accent2">
                    <a:lumMod val="75000"/>
                  </a:schemeClr>
                </a:solidFill>
                <a:latin typeface="Helvetica Neue"/>
              </a:rPr>
              <a:t>Dash App</a:t>
            </a:r>
          </a:p>
        </p:txBody>
      </p:sp>
    </p:spTree>
    <p:extLst>
      <p:ext uri="{BB962C8B-B14F-4D97-AF65-F5344CB8AC3E}">
        <p14:creationId xmlns:p14="http://schemas.microsoft.com/office/powerpoint/2010/main" val="30090083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435" y="502803"/>
            <a:ext cx="8520600" cy="841800"/>
          </a:xfrm>
        </p:spPr>
        <p:txBody>
          <a:bodyPr/>
          <a:lstStyle/>
          <a:p>
            <a:r>
              <a:rPr lang="en-US" dirty="0" smtClean="0"/>
              <a:t>About Periodic Table</a:t>
            </a:r>
            <a:endParaRPr lang="en-US" dirty="0"/>
          </a:p>
        </p:txBody>
      </p:sp>
      <p:sp>
        <p:nvSpPr>
          <p:cNvPr id="8" name="Rectangle 7"/>
          <p:cNvSpPr/>
          <p:nvPr/>
        </p:nvSpPr>
        <p:spPr>
          <a:xfrm>
            <a:off x="0" y="1612851"/>
            <a:ext cx="4572000" cy="3539430"/>
          </a:xfrm>
          <a:prstGeom prst="rect">
            <a:avLst/>
          </a:prstGeom>
        </p:spPr>
        <p:txBody>
          <a:bodyPr>
            <a:spAutoFit/>
          </a:bodyPr>
          <a:lstStyle/>
          <a:p>
            <a:pPr>
              <a:buFont typeface="+mj-lt"/>
              <a:buAutoNum type="arabicPeriod"/>
            </a:pPr>
            <a:r>
              <a:rPr lang="en-US" b="1" dirty="0">
                <a:latin typeface="Söhne"/>
              </a:rPr>
              <a:t>Elemental Properties:</a:t>
            </a:r>
            <a:r>
              <a:rPr lang="en-US" dirty="0">
                <a:latin typeface="Söhne"/>
              </a:rPr>
              <a:t> Explore the physical and chemical properties of elements, such as atomic mass, electronegativity, and density.</a:t>
            </a:r>
          </a:p>
          <a:p>
            <a:pPr>
              <a:buFont typeface="+mj-lt"/>
              <a:buAutoNum type="arabicPeriod"/>
            </a:pPr>
            <a:r>
              <a:rPr lang="en-US" b="1" dirty="0">
                <a:latin typeface="Söhne"/>
              </a:rPr>
              <a:t>History of Discovery:</a:t>
            </a:r>
            <a:r>
              <a:rPr lang="en-US" dirty="0">
                <a:latin typeface="Söhne"/>
              </a:rPr>
              <a:t> Learn about the historical context and scientists involved in the discovery of various elements throughout the centuries.</a:t>
            </a:r>
          </a:p>
          <a:p>
            <a:pPr>
              <a:buFont typeface="+mj-lt"/>
              <a:buAutoNum type="arabicPeriod"/>
            </a:pPr>
            <a:r>
              <a:rPr lang="en-US" b="1" dirty="0">
                <a:latin typeface="Söhne"/>
              </a:rPr>
              <a:t>Mendeleev's Periodic Law:</a:t>
            </a:r>
            <a:r>
              <a:rPr lang="en-US" dirty="0">
                <a:latin typeface="Söhne"/>
              </a:rPr>
              <a:t> Understand Dmitri Mendeleev's contribution to the development of the periodic table and his periodic law organizing elements by atomic mass.</a:t>
            </a:r>
          </a:p>
          <a:p>
            <a:pPr>
              <a:buFont typeface="+mj-lt"/>
              <a:buAutoNum type="arabicPeriod"/>
            </a:pPr>
            <a:r>
              <a:rPr lang="en-US" b="1" dirty="0">
                <a:latin typeface="Söhne"/>
              </a:rPr>
              <a:t>Modern Periodic Table:</a:t>
            </a:r>
            <a:r>
              <a:rPr lang="en-US" dirty="0">
                <a:latin typeface="Söhne"/>
              </a:rPr>
              <a:t> Explore the structure of the modern periodic table, organized by atomic number and grouped by similar chemical properties</a:t>
            </a:r>
            <a:r>
              <a:rPr lang="en-US" dirty="0" smtClean="0">
                <a:latin typeface="Söhne"/>
              </a:rPr>
              <a:t>.</a:t>
            </a:r>
          </a:p>
          <a:p>
            <a:pPr>
              <a:buFont typeface="+mj-lt"/>
              <a:buAutoNum type="arabicPeriod"/>
            </a:pPr>
            <a:r>
              <a:rPr lang="en-US" b="1" dirty="0"/>
              <a:t>Periods and Groups:</a:t>
            </a:r>
            <a:r>
              <a:rPr lang="en-US" dirty="0"/>
              <a:t> Understand the significance of periods (rows) and groups (columns) in the periodic table and how they relate to electron configuration.</a:t>
            </a:r>
            <a:endParaRPr lang="en-US" dirty="0">
              <a:latin typeface="Söhne"/>
            </a:endParaRPr>
          </a:p>
        </p:txBody>
      </p:sp>
      <p:sp>
        <p:nvSpPr>
          <p:cNvPr id="9" name="Rectangle 8"/>
          <p:cNvSpPr/>
          <p:nvPr/>
        </p:nvSpPr>
        <p:spPr>
          <a:xfrm>
            <a:off x="4572000" y="1612851"/>
            <a:ext cx="4572000" cy="3539430"/>
          </a:xfrm>
          <a:prstGeom prst="rect">
            <a:avLst/>
          </a:prstGeom>
        </p:spPr>
        <p:txBody>
          <a:bodyPr>
            <a:spAutoFit/>
          </a:bodyPr>
          <a:lstStyle/>
          <a:p>
            <a:r>
              <a:rPr lang="en-US" b="1" dirty="0" smtClean="0">
                <a:latin typeface="Söhne"/>
              </a:rPr>
              <a:t>6.Transition </a:t>
            </a:r>
            <a:r>
              <a:rPr lang="en-US" b="1" dirty="0">
                <a:latin typeface="Söhne"/>
              </a:rPr>
              <a:t>Metals:</a:t>
            </a:r>
            <a:r>
              <a:rPr lang="en-US" dirty="0">
                <a:latin typeface="Söhne"/>
              </a:rPr>
              <a:t> Delve into the properties and applications of transition metals, which occupy the central block of the periodic </a:t>
            </a:r>
            <a:r>
              <a:rPr lang="en-US" dirty="0" smtClean="0">
                <a:latin typeface="Söhne"/>
              </a:rPr>
              <a:t>table.</a:t>
            </a:r>
          </a:p>
          <a:p>
            <a:r>
              <a:rPr lang="en-US" b="1" dirty="0" smtClean="0">
                <a:latin typeface="Söhne"/>
              </a:rPr>
              <a:t>7.Noble Gases:</a:t>
            </a:r>
            <a:r>
              <a:rPr lang="en-US" dirty="0" smtClean="0">
                <a:latin typeface="Söhne"/>
              </a:rPr>
              <a:t> Learn about the inert gases in Group 18, known as noble gases, and their unique lack of reactivity.</a:t>
            </a:r>
          </a:p>
          <a:p>
            <a:r>
              <a:rPr lang="en-US" b="1" dirty="0" smtClean="0">
                <a:latin typeface="Söhne"/>
              </a:rPr>
              <a:t>8.Isotopes </a:t>
            </a:r>
            <a:r>
              <a:rPr lang="en-US" b="1" dirty="0">
                <a:latin typeface="Söhne"/>
              </a:rPr>
              <a:t>and Atomic Structure:</a:t>
            </a:r>
            <a:r>
              <a:rPr lang="en-US" dirty="0">
                <a:latin typeface="Söhne"/>
              </a:rPr>
              <a:t> Explore the concept of isotopes, variations of elements with different numbers of neutrons, and their impact on atomic structure.</a:t>
            </a:r>
          </a:p>
          <a:p>
            <a:r>
              <a:rPr lang="en-US" b="1" dirty="0" smtClean="0">
                <a:latin typeface="Söhne"/>
              </a:rPr>
              <a:t>9.Periodic </a:t>
            </a:r>
            <a:r>
              <a:rPr lang="en-US" b="1" dirty="0">
                <a:latin typeface="Söhne"/>
              </a:rPr>
              <a:t>Trends:</a:t>
            </a:r>
            <a:r>
              <a:rPr lang="en-US" dirty="0">
                <a:latin typeface="Söhne"/>
              </a:rPr>
              <a:t> Investigate trends such as atomic radius, ionization energy, and electronegativity, which vary predictably across the periodic table.</a:t>
            </a:r>
          </a:p>
          <a:p>
            <a:r>
              <a:rPr lang="en-US" b="1" dirty="0" smtClean="0">
                <a:latin typeface="Söhne"/>
              </a:rPr>
              <a:t>10Elemental </a:t>
            </a:r>
            <a:r>
              <a:rPr lang="en-US" b="1" dirty="0">
                <a:latin typeface="Söhne"/>
              </a:rPr>
              <a:t>Abundance:</a:t>
            </a:r>
            <a:r>
              <a:rPr lang="en-US" dirty="0">
                <a:latin typeface="Söhne"/>
              </a:rPr>
              <a:t> Understand the distribution and abundance of elements on Earth and in the universe.</a:t>
            </a:r>
          </a:p>
        </p:txBody>
      </p:sp>
    </p:spTree>
    <p:extLst>
      <p:ext uri="{BB962C8B-B14F-4D97-AF65-F5344CB8AC3E}">
        <p14:creationId xmlns:p14="http://schemas.microsoft.com/office/powerpoint/2010/main" val="14387697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216" y="2754922"/>
            <a:ext cx="6619244" cy="828113"/>
          </a:xfrm>
        </p:spPr>
        <p:txBody>
          <a:bodyPr/>
          <a:lstStyle/>
          <a:p>
            <a:r>
              <a:rPr lang="en-US" dirty="0" smtClean="0"/>
              <a:t>Data Gathering</a:t>
            </a:r>
            <a:endParaRPr lang="en-US" dirty="0"/>
          </a:p>
        </p:txBody>
      </p:sp>
      <p:sp>
        <p:nvSpPr>
          <p:cNvPr id="3" name="Subtitle 2"/>
          <p:cNvSpPr>
            <a:spLocks noGrp="1"/>
          </p:cNvSpPr>
          <p:nvPr>
            <p:ph type="subTitle" idx="1"/>
          </p:nvPr>
        </p:nvSpPr>
        <p:spPr/>
        <p:txBody>
          <a:bodyPr/>
          <a:lstStyle/>
          <a:p>
            <a:r>
              <a:rPr lang="en-US" dirty="0" smtClean="0"/>
              <a:t>1.By web scraping</a:t>
            </a:r>
          </a:p>
          <a:p>
            <a:r>
              <a:rPr lang="en-US" dirty="0" smtClean="0"/>
              <a:t>2.From </a:t>
            </a:r>
            <a:r>
              <a:rPr lang="en-US" dirty="0" err="1" smtClean="0"/>
              <a:t>Kaggle</a:t>
            </a:r>
            <a:endParaRPr lang="en-US" dirty="0"/>
          </a:p>
        </p:txBody>
      </p:sp>
    </p:spTree>
    <p:extLst>
      <p:ext uri="{BB962C8B-B14F-4D97-AF65-F5344CB8AC3E}">
        <p14:creationId xmlns:p14="http://schemas.microsoft.com/office/powerpoint/2010/main" val="39750635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Gathering</a:t>
            </a:r>
            <a:endParaRPr lang="en-US" dirty="0"/>
          </a:p>
        </p:txBody>
      </p:sp>
      <p:sp>
        <p:nvSpPr>
          <p:cNvPr id="4" name="Rectangle 3"/>
          <p:cNvSpPr/>
          <p:nvPr/>
        </p:nvSpPr>
        <p:spPr>
          <a:xfrm>
            <a:off x="489097" y="1882046"/>
            <a:ext cx="8527312" cy="523220"/>
          </a:xfrm>
          <a:prstGeom prst="rect">
            <a:avLst/>
          </a:prstGeom>
        </p:spPr>
        <p:txBody>
          <a:bodyPr wrap="square">
            <a:spAutoFit/>
          </a:bodyPr>
          <a:lstStyle/>
          <a:p>
            <a:pPr>
              <a:buFont typeface="Arial" panose="020B0604020202020204" pitchFamily="34" charset="0"/>
              <a:buChar char="•"/>
            </a:pPr>
            <a:r>
              <a:rPr lang="en-US" dirty="0" smtClean="0">
                <a:latin typeface="Helvetica Neue"/>
              </a:rPr>
              <a:t>Collecting </a:t>
            </a:r>
            <a:r>
              <a:rPr lang="en-US" dirty="0">
                <a:latin typeface="Helvetica Neue"/>
              </a:rPr>
              <a:t>data about the prices </a:t>
            </a:r>
            <a:r>
              <a:rPr lang="en-US" dirty="0" smtClean="0">
                <a:latin typeface="Helvetica Neue"/>
              </a:rPr>
              <a:t>of element </a:t>
            </a:r>
            <a:r>
              <a:rPr lang="en-US" dirty="0">
                <a:latin typeface="Helvetica Neue"/>
              </a:rPr>
              <a:t>in the </a:t>
            </a:r>
            <a:r>
              <a:rPr lang="en-US" b="1" dirty="0">
                <a:latin typeface="Helvetica Neue"/>
              </a:rPr>
              <a:t>periodic table</a:t>
            </a:r>
            <a:r>
              <a:rPr lang="en-US" dirty="0">
                <a:latin typeface="Helvetica Neue"/>
              </a:rPr>
              <a:t> from URL: </a:t>
            </a:r>
            <a:r>
              <a:rPr lang="en-US" u="sng" dirty="0">
                <a:solidFill>
                  <a:srgbClr val="296EAA"/>
                </a:solidFill>
                <a:latin typeface="Helvetica Neue"/>
                <a:hlinkClick r:id="rId2"/>
              </a:rPr>
              <a:t>http://www.leonland.de/elements_by_price/en/list</a:t>
            </a:r>
            <a:r>
              <a:rPr lang="en-US" dirty="0">
                <a:latin typeface="Helvetica Neue"/>
              </a:rPr>
              <a:t> using </a:t>
            </a:r>
            <a:r>
              <a:rPr lang="en-US" b="1" dirty="0" err="1" smtClean="0">
                <a:latin typeface="Helvetica Neue"/>
              </a:rPr>
              <a:t>BeautifulSoup</a:t>
            </a:r>
            <a:r>
              <a:rPr lang="en-US" b="1" dirty="0" smtClean="0">
                <a:latin typeface="Helvetica Neue"/>
              </a:rPr>
              <a:t> </a:t>
            </a:r>
            <a:r>
              <a:rPr lang="en-US" b="1" dirty="0">
                <a:latin typeface="Helvetica Neue"/>
              </a:rPr>
              <a:t>package</a:t>
            </a:r>
            <a:endParaRPr lang="en-US" dirty="0">
              <a:latin typeface="Helvetica Neue"/>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423" y="2571084"/>
            <a:ext cx="8420986" cy="1234708"/>
          </a:xfrm>
          <a:prstGeom prst="rect">
            <a:avLst/>
          </a:prstGeom>
        </p:spPr>
      </p:pic>
      <p:sp>
        <p:nvSpPr>
          <p:cNvPr id="6" name="Rectangle 5"/>
          <p:cNvSpPr/>
          <p:nvPr/>
        </p:nvSpPr>
        <p:spPr>
          <a:xfrm>
            <a:off x="595423" y="3960314"/>
            <a:ext cx="8346559" cy="307777"/>
          </a:xfrm>
          <a:prstGeom prst="rect">
            <a:avLst/>
          </a:prstGeom>
        </p:spPr>
        <p:txBody>
          <a:bodyPr wrap="square">
            <a:spAutoFit/>
          </a:bodyPr>
          <a:lstStyle/>
          <a:p>
            <a:pPr>
              <a:buFont typeface="Arial" panose="020B0604020202020204" pitchFamily="34" charset="0"/>
              <a:buChar char="•"/>
            </a:pPr>
            <a:r>
              <a:rPr lang="en-US" dirty="0">
                <a:latin typeface="Helvetica Neue"/>
              </a:rPr>
              <a:t>Data from </a:t>
            </a:r>
            <a:r>
              <a:rPr lang="en-US" dirty="0" err="1">
                <a:latin typeface="Helvetica Neue"/>
              </a:rPr>
              <a:t>Kaggle</a:t>
            </a:r>
            <a:r>
              <a:rPr lang="en-US" dirty="0">
                <a:latin typeface="Helvetica Neue"/>
              </a:rPr>
              <a:t>: </a:t>
            </a:r>
            <a:r>
              <a:rPr lang="en-US" u="sng" dirty="0">
                <a:solidFill>
                  <a:srgbClr val="296EAA"/>
                </a:solidFill>
                <a:latin typeface="Helvetica Neue"/>
                <a:hlinkClick r:id="rId4"/>
              </a:rPr>
              <a:t>https://www.kaggle.com/datasets/psycon/periodic</a:t>
            </a:r>
            <a:endParaRPr lang="en-US" dirty="0">
              <a:latin typeface="Helvetica Neue"/>
            </a:endParaRPr>
          </a:p>
        </p:txBody>
      </p:sp>
    </p:spTree>
    <p:extLst>
      <p:ext uri="{BB962C8B-B14F-4D97-AF65-F5344CB8AC3E}">
        <p14:creationId xmlns:p14="http://schemas.microsoft.com/office/powerpoint/2010/main" val="28235462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875" y="1385888"/>
            <a:ext cx="8378455" cy="2016532"/>
          </a:xfrm>
          <a:prstGeom prst="rect">
            <a:avLst/>
          </a:prstGeom>
        </p:spPr>
      </p:pic>
      <p:sp>
        <p:nvSpPr>
          <p:cNvPr id="29" name="Title 28"/>
          <p:cNvSpPr>
            <a:spLocks noGrp="1"/>
          </p:cNvSpPr>
          <p:nvPr>
            <p:ph type="title"/>
          </p:nvPr>
        </p:nvSpPr>
        <p:spPr>
          <a:xfrm>
            <a:off x="1132030" y="634558"/>
            <a:ext cx="6571060" cy="530223"/>
          </a:xfrm>
        </p:spPr>
        <p:txBody>
          <a:bodyPr/>
          <a:lstStyle/>
          <a:p>
            <a:r>
              <a:rPr lang="en-US" sz="2400" dirty="0" smtClean="0"/>
              <a:t>Elements Price Gathering By Web Scraping</a:t>
            </a:r>
            <a:endParaRPr lang="en-US" sz="2400"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875" y="3402420"/>
            <a:ext cx="8378455" cy="1304991"/>
          </a:xfrm>
          <a:prstGeom prst="rect">
            <a:avLst/>
          </a:prstGeom>
        </p:spPr>
      </p:pic>
    </p:spTree>
    <p:extLst>
      <p:ext uri="{BB962C8B-B14F-4D97-AF65-F5344CB8AC3E}">
        <p14:creationId xmlns:p14="http://schemas.microsoft.com/office/powerpoint/2010/main" val="18323423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EDA &amp; Cleaning</a:t>
            </a:r>
            <a:endParaRPr lang="en-US" dirty="0"/>
          </a:p>
        </p:txBody>
      </p:sp>
      <p:sp>
        <p:nvSpPr>
          <p:cNvPr id="3" name="Subtitle 2"/>
          <p:cNvSpPr>
            <a:spLocks noGrp="1"/>
          </p:cNvSpPr>
          <p:nvPr>
            <p:ph type="subTitle" idx="1"/>
          </p:nvPr>
        </p:nvSpPr>
        <p:spPr/>
        <p:txBody>
          <a:bodyPr/>
          <a:lstStyle/>
          <a:p>
            <a:r>
              <a:rPr lang="en-US" dirty="0" smtClean="0"/>
              <a:t>1.Exploratory Data Analysis</a:t>
            </a:r>
          </a:p>
          <a:p>
            <a:r>
              <a:rPr lang="en-US" dirty="0" smtClean="0"/>
              <a:t>2.Data Cleaning</a:t>
            </a:r>
            <a:endParaRPr lang="en-US" dirty="0"/>
          </a:p>
        </p:txBody>
      </p:sp>
    </p:spTree>
    <p:extLst>
      <p:ext uri="{BB962C8B-B14F-4D97-AF65-F5344CB8AC3E}">
        <p14:creationId xmlns:p14="http://schemas.microsoft.com/office/powerpoint/2010/main" val="418378885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619</TotalTime>
  <Words>1613</Words>
  <Application>Microsoft Office PowerPoint</Application>
  <PresentationFormat>On-screen Show (16:9)</PresentationFormat>
  <Paragraphs>147</Paragraphs>
  <Slides>36</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36</vt:i4>
      </vt:variant>
    </vt:vector>
  </HeadingPairs>
  <TitlesOfParts>
    <vt:vector size="48" baseType="lpstr">
      <vt:lpstr>Helvetica Neue</vt:lpstr>
      <vt:lpstr>Fira Sans Extra Condensed</vt:lpstr>
      <vt:lpstr>Fira Sans Condensed SemiBold</vt:lpstr>
      <vt:lpstr>Wingdings 3</vt:lpstr>
      <vt:lpstr>Fira Sans Condensed</vt:lpstr>
      <vt:lpstr>Roboto</vt:lpstr>
      <vt:lpstr>Roboto Medium</vt:lpstr>
      <vt:lpstr>Century Gothic</vt:lpstr>
      <vt:lpstr>Fira Sans Extra Condensed Medium</vt:lpstr>
      <vt:lpstr>Söhne</vt:lpstr>
      <vt:lpstr>Arial</vt:lpstr>
      <vt:lpstr>Ion Boardroom</vt:lpstr>
      <vt:lpstr>Periodic  Table Analysis</vt:lpstr>
      <vt:lpstr>PowerPoint Presentation</vt:lpstr>
      <vt:lpstr>PowerPoint Presentation</vt:lpstr>
      <vt:lpstr>Table of content</vt:lpstr>
      <vt:lpstr>About Periodic Table</vt:lpstr>
      <vt:lpstr>Data Gathering</vt:lpstr>
      <vt:lpstr>Data Gathering</vt:lpstr>
      <vt:lpstr>Elements Price Gathering By Web Scraping</vt:lpstr>
      <vt:lpstr>EDA &amp; Cleaning</vt:lpstr>
      <vt:lpstr>Exploratory Data Analysis</vt:lpstr>
      <vt:lpstr> Problem Statement</vt:lpstr>
      <vt:lpstr>Data Cleaning</vt:lpstr>
      <vt:lpstr>Data Analysis &amp; Visualization</vt:lpstr>
      <vt:lpstr>Import Packages</vt:lpstr>
      <vt:lpstr> Data Loading</vt:lpstr>
      <vt:lpstr>Data Analysis &amp; visualization</vt:lpstr>
      <vt:lpstr>PowerPoint Presentation</vt:lpstr>
      <vt:lpstr>Type Of Elements</vt:lpstr>
      <vt:lpstr>PowerPoint Presentation</vt:lpstr>
      <vt:lpstr>Correlation of Features</vt:lpstr>
      <vt:lpstr>phases of Metal Elements</vt:lpstr>
      <vt:lpstr>phases of Metal Elements</vt:lpstr>
      <vt:lpstr>PowerPoint Presentation</vt:lpstr>
      <vt:lpstr>PowerPoint Presentation</vt:lpstr>
      <vt:lpstr>PowerPoint Presentation</vt:lpstr>
      <vt:lpstr>Type Of Element &amp; PriceAnalysis </vt:lpstr>
      <vt:lpstr>PowerPoint Presentation</vt:lpstr>
      <vt:lpstr>PowerPoint Presentation</vt:lpstr>
      <vt:lpstr>Metals Price vs [Atomic Mass, Number of Neutrons, Number of Electrons|Protons]</vt:lpstr>
      <vt:lpstr>Metals Price vs [Atomic Mass, Number of Neutrons, Number of Electrons|Protons]</vt:lpstr>
      <vt:lpstr>PowerPoint Presentation</vt:lpstr>
      <vt:lpstr>Metals Price vs [Melting Point, Boiling Point]</vt:lpstr>
      <vt:lpstr>Transition Metals Price vs [Electronegativity, First Ionization, Density]</vt:lpstr>
      <vt:lpstr>Transition Metals Price vs [Electronegativity, First Ionization, Density]</vt:lpstr>
      <vt:lpstr>Periodic Table Dash APP</vt:lpstr>
      <vt:lpstr>Periodic Table Dash App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Periodic  Table Analysis</dc:title>
  <cp:lastModifiedBy>yousif mohamed</cp:lastModifiedBy>
  <cp:revision>32</cp:revision>
  <dcterms:modified xsi:type="dcterms:W3CDTF">2023-11-24T05:30:01Z</dcterms:modified>
</cp:coreProperties>
</file>